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56" r:id="rId1"/>
  </p:sldMasterIdLst>
  <p:notesMasterIdLst>
    <p:notesMasterId r:id="rId20"/>
  </p:notesMasterIdLst>
  <p:sldIdLst>
    <p:sldId id="280" r:id="rId2"/>
    <p:sldId id="256" r:id="rId3"/>
    <p:sldId id="260" r:id="rId4"/>
    <p:sldId id="263" r:id="rId5"/>
    <p:sldId id="303" r:id="rId6"/>
    <p:sldId id="305" r:id="rId7"/>
    <p:sldId id="304" r:id="rId8"/>
    <p:sldId id="267" r:id="rId9"/>
    <p:sldId id="298" r:id="rId10"/>
    <p:sldId id="300" r:id="rId11"/>
    <p:sldId id="306" r:id="rId12"/>
    <p:sldId id="308" r:id="rId13"/>
    <p:sldId id="309" r:id="rId14"/>
    <p:sldId id="310" r:id="rId15"/>
    <p:sldId id="295" r:id="rId16"/>
    <p:sldId id="311" r:id="rId17"/>
    <p:sldId id="302" r:id="rId18"/>
    <p:sldId id="312"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HC" initials="L"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CCECFF"/>
    <a:srgbClr val="99FF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72576" autoAdjust="0"/>
  </p:normalViewPr>
  <p:slideViewPr>
    <p:cSldViewPr>
      <p:cViewPr varScale="1">
        <p:scale>
          <a:sx n="54" d="100"/>
          <a:sy n="54" d="100"/>
        </p:scale>
        <p:origin x="1194" y="-1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57" d="100"/>
          <a:sy n="57" d="100"/>
        </p:scale>
        <p:origin x="-2559" y="-9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BAE5A9-076B-4E0B-BED0-02A4987FB45C}" type="datetimeFigureOut">
              <a:rPr lang="en-GB" smtClean="0"/>
              <a:pPr/>
              <a:t>25/11/2014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84A0A3-C950-4EAB-87F0-BCD6C9A9E15A}" type="slidenum">
              <a:rPr lang="en-GB" smtClean="0"/>
              <a:pPr/>
              <a:t>‹#›</a:t>
            </a:fld>
            <a:endParaRPr lang="en-GB"/>
          </a:p>
        </p:txBody>
      </p:sp>
    </p:spTree>
    <p:extLst>
      <p:ext uri="{BB962C8B-B14F-4D97-AF65-F5344CB8AC3E}">
        <p14:creationId xmlns:p14="http://schemas.microsoft.com/office/powerpoint/2010/main" val="3018725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Welcome</a:t>
            </a:r>
          </a:p>
          <a:p>
            <a:r>
              <a:rPr lang="en-GB" dirty="0" smtClean="0"/>
              <a:t>Health &amp; Safety as required</a:t>
            </a:r>
          </a:p>
          <a:p>
            <a:r>
              <a:rPr lang="en-GB" dirty="0" smtClean="0"/>
              <a:t>Introduce our</a:t>
            </a:r>
            <a:r>
              <a:rPr lang="en-GB" baseline="0" dirty="0" smtClean="0"/>
              <a:t> presenters and guests</a:t>
            </a:r>
            <a:endParaRPr lang="en-GB" dirty="0" smtClean="0"/>
          </a:p>
        </p:txBody>
      </p:sp>
      <p:sp>
        <p:nvSpPr>
          <p:cNvPr id="4" name="Slide Number Placeholder 3"/>
          <p:cNvSpPr>
            <a:spLocks noGrp="1"/>
          </p:cNvSpPr>
          <p:nvPr>
            <p:ph type="sldNum" sz="quarter" idx="10"/>
          </p:nvPr>
        </p:nvSpPr>
        <p:spPr/>
        <p:txBody>
          <a:bodyPr/>
          <a:lstStyle/>
          <a:p>
            <a:fld id="{7C84A0A3-C950-4EAB-87F0-BCD6C9A9E15A}" type="slidenum">
              <a:rPr lang="en-GB" smtClean="0"/>
              <a:pPr/>
              <a:t>1</a:t>
            </a:fld>
            <a:endParaRPr lang="en-GB"/>
          </a:p>
        </p:txBody>
      </p:sp>
    </p:spTree>
    <p:extLst>
      <p:ext uri="{BB962C8B-B14F-4D97-AF65-F5344CB8AC3E}">
        <p14:creationId xmlns:p14="http://schemas.microsoft.com/office/powerpoint/2010/main" val="15143300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60648" y="4343400"/>
            <a:ext cx="6408712" cy="4621088"/>
          </a:xfrm>
        </p:spPr>
        <p:txBody>
          <a:bodyPr/>
          <a:lstStyle/>
          <a:p>
            <a:r>
              <a:rPr lang="en-GB" sz="1000" dirty="0" smtClean="0"/>
              <a:t>Suggested</a:t>
            </a:r>
            <a:r>
              <a:rPr lang="en-GB" sz="1000" baseline="0" dirty="0" smtClean="0"/>
              <a:t> heading</a:t>
            </a:r>
          </a:p>
          <a:p>
            <a:r>
              <a:rPr lang="en-GB" sz="1000" baseline="0" dirty="0" smtClean="0"/>
              <a:t>Add main presenter name &amp; title here</a:t>
            </a:r>
          </a:p>
        </p:txBody>
      </p:sp>
      <p:sp>
        <p:nvSpPr>
          <p:cNvPr id="4" name="Slide Number Placeholder 3"/>
          <p:cNvSpPr>
            <a:spLocks noGrp="1"/>
          </p:cNvSpPr>
          <p:nvPr>
            <p:ph type="sldNum" sz="quarter" idx="10"/>
          </p:nvPr>
        </p:nvSpPr>
        <p:spPr/>
        <p:txBody>
          <a:bodyPr/>
          <a:lstStyle/>
          <a:p>
            <a:fld id="{7C84A0A3-C950-4EAB-87F0-BCD6C9A9E15A}" type="slidenum">
              <a:rPr lang="en-GB" smtClean="0"/>
              <a:pPr/>
              <a:t>2</a:t>
            </a:fld>
            <a:endParaRPr lang="en-GB"/>
          </a:p>
        </p:txBody>
      </p:sp>
    </p:spTree>
    <p:extLst>
      <p:ext uri="{BB962C8B-B14F-4D97-AF65-F5344CB8AC3E}">
        <p14:creationId xmlns:p14="http://schemas.microsoft.com/office/powerpoint/2010/main" val="17410019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Ed</a:t>
            </a:r>
          </a:p>
          <a:p>
            <a:endParaRPr lang="en-GB" dirty="0" smtClean="0"/>
          </a:p>
          <a:p>
            <a:r>
              <a:rPr lang="en-GB" dirty="0" smtClean="0"/>
              <a:t>Our proposal is to form a MAT from the 7 schools in the partnership</a:t>
            </a:r>
          </a:p>
          <a:p>
            <a:endParaRPr lang="en-GB" dirty="0" smtClean="0"/>
          </a:p>
          <a:p>
            <a:pPr marL="171450" indent="-171450">
              <a:buFont typeface="Arial" panose="020B0604020202020204" pitchFamily="34" charset="0"/>
              <a:buChar char="•"/>
            </a:pPr>
            <a:r>
              <a:rPr lang="en-GB" baseline="0" dirty="0" smtClean="0"/>
              <a:t>Allenbourn Middle School, Wimborne</a:t>
            </a:r>
          </a:p>
          <a:p>
            <a:pPr marL="171450" indent="-171450">
              <a:buFont typeface="Arial" panose="020B0604020202020204" pitchFamily="34" charset="0"/>
              <a:buChar char="•"/>
            </a:pPr>
            <a:r>
              <a:rPr lang="en-GB" baseline="0" dirty="0" smtClean="0"/>
              <a:t>Colehill First School, Wimborne</a:t>
            </a:r>
          </a:p>
          <a:p>
            <a:pPr marL="171450" indent="-171450">
              <a:buFont typeface="Arial" panose="020B0604020202020204" pitchFamily="34" charset="0"/>
              <a:buChar char="•"/>
            </a:pPr>
            <a:r>
              <a:rPr lang="en-GB" baseline="0" dirty="0" smtClean="0"/>
              <a:t>Hayeswood First School, Wimborne Minster</a:t>
            </a:r>
          </a:p>
          <a:p>
            <a:pPr marL="171450" indent="-171450">
              <a:buFont typeface="Arial" panose="020B0604020202020204" pitchFamily="34" charset="0"/>
              <a:buChar char="•"/>
            </a:pPr>
            <a:r>
              <a:rPr lang="en-GB" baseline="0" dirty="0" smtClean="0"/>
              <a:t>Merley First School, Wimborne</a:t>
            </a:r>
          </a:p>
          <a:p>
            <a:pPr marL="171450" indent="-171450">
              <a:buFont typeface="Arial" panose="020B0604020202020204" pitchFamily="34" charset="0"/>
              <a:buChar char="•"/>
            </a:pPr>
            <a:r>
              <a:rPr lang="en-GB" baseline="0" dirty="0" smtClean="0"/>
              <a:t>St John's Church of England Voluntary Controlled First School, Wimborne</a:t>
            </a:r>
          </a:p>
          <a:p>
            <a:pPr marL="171450" indent="-171450">
              <a:buFont typeface="Arial" panose="020B0604020202020204" pitchFamily="34" charset="0"/>
              <a:buChar char="•"/>
            </a:pPr>
            <a:r>
              <a:rPr lang="en-GB" baseline="0" dirty="0" smtClean="0"/>
              <a:t>St Michael's Church of England Voluntary Aided Middle School, Colehill, Wimborne</a:t>
            </a:r>
          </a:p>
          <a:p>
            <a:pPr marL="171450" indent="-171450">
              <a:buFont typeface="Arial" panose="020B0604020202020204" pitchFamily="34" charset="0"/>
              <a:buChar char="•"/>
            </a:pPr>
            <a:r>
              <a:rPr lang="en-GB" baseline="0" dirty="0" smtClean="0"/>
              <a:t>Witchampton Church of England Voluntary Aided First School, Wimborne</a:t>
            </a:r>
          </a:p>
          <a:p>
            <a:endParaRPr lang="en-GB" baseline="0" dirty="0" smtClean="0"/>
          </a:p>
          <a:p>
            <a:endParaRPr lang="en-GB" baseline="0" dirty="0" smtClean="0"/>
          </a:p>
          <a:p>
            <a:r>
              <a:rPr lang="en-GB" baseline="0" dirty="0" smtClean="0"/>
              <a:t>Then explain that the plan is to formally join together in a MAT model called the W-A-T - and then draw the partnership ring</a:t>
            </a:r>
            <a:endParaRPr lang="en-GB" dirty="0"/>
          </a:p>
        </p:txBody>
      </p:sp>
      <p:sp>
        <p:nvSpPr>
          <p:cNvPr id="4" name="Slide Number Placeholder 3"/>
          <p:cNvSpPr>
            <a:spLocks noGrp="1"/>
          </p:cNvSpPr>
          <p:nvPr>
            <p:ph type="sldNum" sz="quarter" idx="10"/>
          </p:nvPr>
        </p:nvSpPr>
        <p:spPr/>
        <p:txBody>
          <a:bodyPr/>
          <a:lstStyle/>
          <a:p>
            <a:fld id="{7C84A0A3-C950-4EAB-87F0-BCD6C9A9E15A}" type="slidenum">
              <a:rPr lang="en-GB" smtClean="0"/>
              <a:pPr/>
              <a:t>3</a:t>
            </a:fld>
            <a:endParaRPr lang="en-GB"/>
          </a:p>
        </p:txBody>
      </p:sp>
    </p:spTree>
    <p:extLst>
      <p:ext uri="{BB962C8B-B14F-4D97-AF65-F5344CB8AC3E}">
        <p14:creationId xmlns:p14="http://schemas.microsoft.com/office/powerpoint/2010/main" val="19273144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Highlight</a:t>
            </a:r>
            <a:r>
              <a:rPr lang="en-GB" baseline="0" dirty="0" smtClean="0"/>
              <a:t> why the schools are coming together and what the aim of the trust is.</a:t>
            </a:r>
          </a:p>
          <a:p>
            <a:endParaRPr lang="en-GB" baseline="0" dirty="0" smtClean="0"/>
          </a:p>
          <a:p>
            <a:r>
              <a:rPr lang="en-GB" baseline="0" dirty="0" smtClean="0"/>
              <a:t>Explain these as this is the justification for the proposal</a:t>
            </a:r>
          </a:p>
          <a:p>
            <a:endParaRPr lang="en-GB" dirty="0"/>
          </a:p>
        </p:txBody>
      </p:sp>
      <p:sp>
        <p:nvSpPr>
          <p:cNvPr id="4" name="Slide Number Placeholder 3"/>
          <p:cNvSpPr>
            <a:spLocks noGrp="1"/>
          </p:cNvSpPr>
          <p:nvPr>
            <p:ph type="sldNum" sz="quarter" idx="10"/>
          </p:nvPr>
        </p:nvSpPr>
        <p:spPr/>
        <p:txBody>
          <a:bodyPr/>
          <a:lstStyle/>
          <a:p>
            <a:fld id="{7C84A0A3-C950-4EAB-87F0-BCD6C9A9E15A}" type="slidenum">
              <a:rPr lang="en-GB" smtClean="0"/>
              <a:pPr/>
              <a:t>4</a:t>
            </a:fld>
            <a:endParaRPr lang="en-GB"/>
          </a:p>
        </p:txBody>
      </p:sp>
    </p:spTree>
    <p:extLst>
      <p:ext uri="{BB962C8B-B14F-4D97-AF65-F5344CB8AC3E}">
        <p14:creationId xmlns:p14="http://schemas.microsoft.com/office/powerpoint/2010/main" val="41645747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C84A0A3-C950-4EAB-87F0-BCD6C9A9E15A}" type="slidenum">
              <a:rPr lang="en-GB" smtClean="0"/>
              <a:pPr/>
              <a:t>5</a:t>
            </a:fld>
            <a:endParaRPr lang="en-GB"/>
          </a:p>
        </p:txBody>
      </p:sp>
    </p:spTree>
    <p:extLst>
      <p:ext uri="{BB962C8B-B14F-4D97-AF65-F5344CB8AC3E}">
        <p14:creationId xmlns:p14="http://schemas.microsoft.com/office/powerpoint/2010/main" val="18238888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This slide then supports the previous as to ‘why we can be successful</a:t>
            </a:r>
            <a:endParaRPr lang="en-GB" dirty="0"/>
          </a:p>
        </p:txBody>
      </p:sp>
      <p:sp>
        <p:nvSpPr>
          <p:cNvPr id="4" name="Slide Number Placeholder 3"/>
          <p:cNvSpPr>
            <a:spLocks noGrp="1"/>
          </p:cNvSpPr>
          <p:nvPr>
            <p:ph type="sldNum" sz="quarter" idx="10"/>
          </p:nvPr>
        </p:nvSpPr>
        <p:spPr/>
        <p:txBody>
          <a:bodyPr/>
          <a:lstStyle/>
          <a:p>
            <a:fld id="{7C84A0A3-C950-4EAB-87F0-BCD6C9A9E15A}" type="slidenum">
              <a:rPr lang="en-GB" smtClean="0"/>
              <a:pPr/>
              <a:t>6</a:t>
            </a:fld>
            <a:endParaRPr lang="en-GB"/>
          </a:p>
        </p:txBody>
      </p:sp>
    </p:spTree>
    <p:extLst>
      <p:ext uri="{BB962C8B-B14F-4D97-AF65-F5344CB8AC3E}">
        <p14:creationId xmlns:p14="http://schemas.microsoft.com/office/powerpoint/2010/main" val="24130102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Explain</a:t>
            </a:r>
          </a:p>
          <a:p>
            <a:endParaRPr lang="en-GB" dirty="0" smtClean="0"/>
          </a:p>
          <a:p>
            <a:r>
              <a:rPr lang="en-GB" dirty="0" smtClean="0"/>
              <a:t>What is a Multi Academy Trust (MAT) -  MAT is a non profit making limited company registered at Companies House and also registered as a charitable trust for the purpose of administering several academy schools for which it has approval</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 MAT will have a funding agreement with the DfE (</a:t>
            </a:r>
            <a:r>
              <a:rPr lang="en-GB" baseline="0" dirty="0" smtClean="0"/>
              <a:t>Legal contract) to run the academies</a:t>
            </a:r>
          </a:p>
          <a:p>
            <a:r>
              <a:rPr lang="en-GB" dirty="0" smtClean="0"/>
              <a:t>The MAT will have agreed articles of association stating how it will manage its responsibilities for the education of the children at the</a:t>
            </a:r>
          </a:p>
          <a:p>
            <a:r>
              <a:rPr lang="en-GB" dirty="0" smtClean="0"/>
              <a:t>schools.</a:t>
            </a:r>
          </a:p>
          <a:p>
            <a:endParaRPr lang="en-GB" dirty="0" smtClean="0"/>
          </a:p>
          <a:p>
            <a:pPr marL="171450" indent="-171450">
              <a:buFont typeface="Arial" panose="020B0604020202020204" pitchFamily="34" charset="0"/>
              <a:buChar char="•"/>
            </a:pPr>
            <a:r>
              <a:rPr lang="en-GB" dirty="0" smtClean="0"/>
              <a:t>The mix of VA / VC / Community schools – the colours demonstrate the commitment to retain each schools identify and ethos</a:t>
            </a:r>
          </a:p>
          <a:p>
            <a:pPr marL="171450" indent="-171450">
              <a:buFont typeface="Arial" panose="020B0604020202020204" pitchFamily="34" charset="0"/>
              <a:buChar char="•"/>
            </a:pPr>
            <a:r>
              <a:rPr lang="en-GB" dirty="0" smtClean="0"/>
              <a:t>The diocese will be a part of the MAT governance</a:t>
            </a:r>
            <a:r>
              <a:rPr lang="en-GB" baseline="0" dirty="0" smtClean="0"/>
              <a:t> but the community schools are protected in their non-faith status</a:t>
            </a:r>
          </a:p>
          <a:p>
            <a:pPr marL="171450" indent="-171450">
              <a:buFont typeface="Arial" panose="020B0604020202020204" pitchFamily="34" charset="0"/>
              <a:buChar char="•"/>
            </a:pPr>
            <a:r>
              <a:rPr lang="en-GB" baseline="0" dirty="0" smtClean="0"/>
              <a:t>Strategic leadership </a:t>
            </a:r>
          </a:p>
          <a:p>
            <a:pPr marL="171450" indent="-171450">
              <a:buFont typeface="Arial" panose="020B0604020202020204" pitchFamily="34" charset="0"/>
              <a:buChar char="•"/>
            </a:pPr>
            <a:r>
              <a:rPr lang="en-GB" baseline="0" dirty="0" smtClean="0"/>
              <a:t>Equal partners</a:t>
            </a:r>
          </a:p>
          <a:p>
            <a:pPr marL="171450" indent="-171450">
              <a:buFont typeface="Arial" panose="020B0604020202020204" pitchFamily="34" charset="0"/>
              <a:buChar char="•"/>
            </a:pPr>
            <a:endParaRPr lang="en-GB" dirty="0" smtClean="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7C84A0A3-C950-4EAB-87F0-BCD6C9A9E15A}" type="slidenum">
              <a:rPr lang="en-GB" smtClean="0"/>
              <a:pPr/>
              <a:t>7</a:t>
            </a:fld>
            <a:endParaRPr lang="en-GB"/>
          </a:p>
        </p:txBody>
      </p:sp>
    </p:spTree>
    <p:extLst>
      <p:ext uri="{BB962C8B-B14F-4D97-AF65-F5344CB8AC3E}">
        <p14:creationId xmlns:p14="http://schemas.microsoft.com/office/powerpoint/2010/main" val="1658371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Confirmed with the DfE but explain that this needs to be confirmed by Diocese. Includes a mix of independent experts from the fields above </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7C84A0A3-C950-4EAB-87F0-BCD6C9A9E15A}" type="slidenum">
              <a:rPr lang="en-GB" smtClean="0"/>
              <a:pPr/>
              <a:t>8</a:t>
            </a:fld>
            <a:endParaRPr lang="en-GB"/>
          </a:p>
        </p:txBody>
      </p:sp>
    </p:spTree>
    <p:extLst>
      <p:ext uri="{BB962C8B-B14F-4D97-AF65-F5344CB8AC3E}">
        <p14:creationId xmlns:p14="http://schemas.microsoft.com/office/powerpoint/2010/main" val="45350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Clr>
                <a:srgbClr val="8064A2"/>
              </a:buClr>
            </a:pPr>
            <a:r>
              <a:rPr lang="en-GB" sz="1200" dirty="0" smtClean="0">
                <a:solidFill>
                  <a:schemeClr val="tx1"/>
                </a:solidFill>
                <a:latin typeface="+mn-lt"/>
                <a:cs typeface="Arial" charset="0"/>
              </a:rPr>
              <a:t>A </a:t>
            </a:r>
            <a:r>
              <a:rPr lang="en-GB" sz="1200" b="1" dirty="0" smtClean="0">
                <a:solidFill>
                  <a:schemeClr val="tx1"/>
                </a:solidFill>
                <a:latin typeface="+mn-lt"/>
                <a:cs typeface="Arial" charset="0"/>
              </a:rPr>
              <a:t>Multi-Academy Trust (“MAT”)</a:t>
            </a:r>
            <a:r>
              <a:rPr lang="en-GB" sz="1200" dirty="0" smtClean="0">
                <a:solidFill>
                  <a:schemeClr val="tx1"/>
                </a:solidFill>
                <a:latin typeface="+mn-lt"/>
                <a:cs typeface="Arial" charset="0"/>
              </a:rPr>
              <a:t> is a Company incorporated running more than one Academy, whose constitution and rules are defined in its “Articles of Association”.</a:t>
            </a:r>
          </a:p>
          <a:p>
            <a:pPr>
              <a:buClr>
                <a:srgbClr val="8064A2"/>
              </a:buClr>
            </a:pPr>
            <a:r>
              <a:rPr lang="en-GB" sz="1200" dirty="0" smtClean="0">
                <a:solidFill>
                  <a:schemeClr val="tx1"/>
                </a:solidFill>
                <a:latin typeface="+mn-lt"/>
                <a:cs typeface="Arial" charset="0"/>
              </a:rPr>
              <a:t>“</a:t>
            </a:r>
            <a:r>
              <a:rPr lang="en-GB" sz="1200" b="1" dirty="0" smtClean="0">
                <a:solidFill>
                  <a:schemeClr val="tx1"/>
                </a:solidFill>
                <a:latin typeface="+mn-lt"/>
                <a:cs typeface="Arial" charset="0"/>
              </a:rPr>
              <a:t>Members</a:t>
            </a:r>
            <a:r>
              <a:rPr lang="en-GB" sz="1200" dirty="0" smtClean="0">
                <a:solidFill>
                  <a:schemeClr val="tx1"/>
                </a:solidFill>
                <a:latin typeface="+mn-lt"/>
                <a:cs typeface="Arial" charset="0"/>
              </a:rPr>
              <a:t>” are like shareholders in a commercial company, they appoint the Directors to run the Company, and are the only people able to amend the Articles of Association of the Company.  The Diocese of Salisbury believes that all Foundation Members should also serve as active Directors in a MAT.</a:t>
            </a:r>
          </a:p>
          <a:p>
            <a:pPr>
              <a:buClr>
                <a:srgbClr val="8064A2"/>
              </a:buClr>
            </a:pPr>
            <a:r>
              <a:rPr lang="en-GB" sz="1200" dirty="0" smtClean="0">
                <a:solidFill>
                  <a:schemeClr val="tx1"/>
                </a:solidFill>
                <a:latin typeface="+mn-lt"/>
                <a:cs typeface="Arial" charset="0"/>
              </a:rPr>
              <a:t>“</a:t>
            </a:r>
            <a:r>
              <a:rPr lang="en-GB" sz="1200" b="1" dirty="0" smtClean="0">
                <a:solidFill>
                  <a:schemeClr val="tx1"/>
                </a:solidFill>
                <a:latin typeface="+mn-lt"/>
                <a:cs typeface="Arial" charset="0"/>
              </a:rPr>
              <a:t>Trustees</a:t>
            </a:r>
            <a:r>
              <a:rPr lang="en-GB" sz="1200" dirty="0" smtClean="0">
                <a:solidFill>
                  <a:schemeClr val="tx1"/>
                </a:solidFill>
                <a:latin typeface="+mn-lt"/>
                <a:cs typeface="Arial" charset="0"/>
              </a:rPr>
              <a:t>” are those people who actually run, determine policy, and make decisions for the Company.  They are the statutory Governing Body of each Academy within the Company but the Diocese of Salisbury believes that most of that function should be delegated to a Local Governing Body, reserving only specific decisions to the Directors.   </a:t>
            </a:r>
          </a:p>
          <a:p>
            <a:pPr>
              <a:buClr>
                <a:srgbClr val="8064A2"/>
              </a:buClr>
            </a:pPr>
            <a:r>
              <a:rPr lang="en-GB" sz="1200" dirty="0" smtClean="0">
                <a:solidFill>
                  <a:schemeClr val="tx1"/>
                </a:solidFill>
                <a:latin typeface="+mn-lt"/>
                <a:cs typeface="Arial" charset="0"/>
              </a:rPr>
              <a:t>The “</a:t>
            </a:r>
            <a:r>
              <a:rPr lang="en-GB" sz="1200" b="1" dirty="0" smtClean="0">
                <a:solidFill>
                  <a:schemeClr val="tx1"/>
                </a:solidFill>
                <a:latin typeface="+mn-lt"/>
                <a:cs typeface="Arial" charset="0"/>
              </a:rPr>
              <a:t>Local Governing Body” (“LGB”)</a:t>
            </a:r>
            <a:r>
              <a:rPr lang="en-GB" sz="1200" dirty="0" smtClean="0">
                <a:solidFill>
                  <a:schemeClr val="tx1"/>
                </a:solidFill>
                <a:latin typeface="+mn-lt"/>
                <a:cs typeface="Arial" charset="0"/>
              </a:rPr>
              <a:t> provides local governance for each Academy, on behalf of the Directors, and is empowered to do so by a “Scheme of Delegation”. The LGB reports back regularly to the Directors enabling them to monitor the Academy’s performance.</a:t>
            </a:r>
          </a:p>
          <a:p>
            <a:pPr>
              <a:buClr>
                <a:srgbClr val="8064A2"/>
              </a:buClr>
            </a:pPr>
            <a:r>
              <a:rPr lang="en-GB" sz="1200" dirty="0" smtClean="0">
                <a:solidFill>
                  <a:schemeClr val="tx1"/>
                </a:solidFill>
                <a:latin typeface="+mn-lt"/>
                <a:cs typeface="Arial" charset="0"/>
              </a:rPr>
              <a:t>The “</a:t>
            </a:r>
            <a:r>
              <a:rPr lang="en-GB" sz="1200" b="1" dirty="0" smtClean="0">
                <a:solidFill>
                  <a:schemeClr val="tx1"/>
                </a:solidFill>
                <a:latin typeface="+mn-lt"/>
                <a:cs typeface="Arial" charset="0"/>
              </a:rPr>
              <a:t>Scheme of Delegation</a:t>
            </a:r>
            <a:r>
              <a:rPr lang="en-GB" sz="1200" dirty="0" smtClean="0">
                <a:solidFill>
                  <a:schemeClr val="tx1"/>
                </a:solidFill>
                <a:latin typeface="+mn-lt"/>
                <a:cs typeface="Arial" charset="0"/>
              </a:rPr>
              <a:t>” is the document by which the Trustees empower the LGB to provide local governance of the school.  It requires the LGB to comply with the DfE and Ofsted guidance, and any MAT policies, and in the case of Church of England schools SIAMS guidance</a:t>
            </a:r>
            <a:endParaRPr lang="en-GB" dirty="0" smtClean="0">
              <a:latin typeface="+mn-lt"/>
            </a:endParaRPr>
          </a:p>
          <a:p>
            <a:endParaRPr lang="en-GB" dirty="0">
              <a:latin typeface="+mn-lt"/>
            </a:endParaRPr>
          </a:p>
        </p:txBody>
      </p:sp>
      <p:sp>
        <p:nvSpPr>
          <p:cNvPr id="4" name="Slide Number Placeholder 3"/>
          <p:cNvSpPr>
            <a:spLocks noGrp="1"/>
          </p:cNvSpPr>
          <p:nvPr>
            <p:ph type="sldNum" sz="quarter" idx="10"/>
          </p:nvPr>
        </p:nvSpPr>
        <p:spPr/>
        <p:txBody>
          <a:bodyPr/>
          <a:lstStyle/>
          <a:p>
            <a:fld id="{7C84A0A3-C950-4EAB-87F0-BCD6C9A9E15A}" type="slidenum">
              <a:rPr lang="en-GB" smtClean="0"/>
              <a:pPr/>
              <a:t>9</a:t>
            </a:fld>
            <a:endParaRPr lang="en-GB"/>
          </a:p>
        </p:txBody>
      </p:sp>
    </p:spTree>
    <p:extLst>
      <p:ext uri="{BB962C8B-B14F-4D97-AF65-F5344CB8AC3E}">
        <p14:creationId xmlns:p14="http://schemas.microsoft.com/office/powerpoint/2010/main" val="4138680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Refer to all this being encapsulated within the MOU that acts as the foundation for developing the new trust</a:t>
            </a:r>
          </a:p>
          <a:p>
            <a:endParaRPr lang="en-GB" dirty="0" smtClean="0"/>
          </a:p>
        </p:txBody>
      </p:sp>
      <p:sp>
        <p:nvSpPr>
          <p:cNvPr id="4" name="Slide Number Placeholder 3"/>
          <p:cNvSpPr>
            <a:spLocks noGrp="1"/>
          </p:cNvSpPr>
          <p:nvPr>
            <p:ph type="sldNum" sz="quarter" idx="10"/>
          </p:nvPr>
        </p:nvSpPr>
        <p:spPr/>
        <p:txBody>
          <a:bodyPr/>
          <a:lstStyle/>
          <a:p>
            <a:fld id="{7C84A0A3-C950-4EAB-87F0-BCD6C9A9E15A}" type="slidenum">
              <a:rPr lang="en-GB" smtClean="0"/>
              <a:pPr/>
              <a:t>10</a:t>
            </a:fld>
            <a:endParaRPr lang="en-GB"/>
          </a:p>
        </p:txBody>
      </p:sp>
    </p:spTree>
    <p:extLst>
      <p:ext uri="{BB962C8B-B14F-4D97-AF65-F5344CB8AC3E}">
        <p14:creationId xmlns:p14="http://schemas.microsoft.com/office/powerpoint/2010/main" val="33014275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needs to be school specific</a:t>
            </a:r>
          </a:p>
          <a:p>
            <a:endParaRPr lang="en-GB" dirty="0"/>
          </a:p>
        </p:txBody>
      </p:sp>
      <p:sp>
        <p:nvSpPr>
          <p:cNvPr id="4" name="Slide Number Placeholder 3"/>
          <p:cNvSpPr>
            <a:spLocks noGrp="1"/>
          </p:cNvSpPr>
          <p:nvPr>
            <p:ph type="sldNum" sz="quarter" idx="10"/>
          </p:nvPr>
        </p:nvSpPr>
        <p:spPr/>
        <p:txBody>
          <a:bodyPr/>
          <a:lstStyle/>
          <a:p>
            <a:fld id="{7C84A0A3-C950-4EAB-87F0-BCD6C9A9E15A}" type="slidenum">
              <a:rPr lang="en-GB" smtClean="0"/>
              <a:pPr/>
              <a:t>11</a:t>
            </a:fld>
            <a:endParaRPr lang="en-GB"/>
          </a:p>
        </p:txBody>
      </p:sp>
    </p:spTree>
    <p:extLst>
      <p:ext uri="{BB962C8B-B14F-4D97-AF65-F5344CB8AC3E}">
        <p14:creationId xmlns:p14="http://schemas.microsoft.com/office/powerpoint/2010/main" val="20783114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summarises the key areas of activity needed</a:t>
            </a:r>
          </a:p>
        </p:txBody>
      </p:sp>
      <p:sp>
        <p:nvSpPr>
          <p:cNvPr id="4" name="Slide Number Placeholder 3"/>
          <p:cNvSpPr>
            <a:spLocks noGrp="1"/>
          </p:cNvSpPr>
          <p:nvPr>
            <p:ph type="sldNum" sz="quarter" idx="10"/>
          </p:nvPr>
        </p:nvSpPr>
        <p:spPr/>
        <p:txBody>
          <a:bodyPr/>
          <a:lstStyle/>
          <a:p>
            <a:fld id="{7C84A0A3-C950-4EAB-87F0-BCD6C9A9E15A}" type="slidenum">
              <a:rPr lang="en-GB" smtClean="0"/>
              <a:pPr/>
              <a:t>12</a:t>
            </a:fld>
            <a:endParaRPr lang="en-GB"/>
          </a:p>
        </p:txBody>
      </p:sp>
    </p:spTree>
    <p:extLst>
      <p:ext uri="{BB962C8B-B14F-4D97-AF65-F5344CB8AC3E}">
        <p14:creationId xmlns:p14="http://schemas.microsoft.com/office/powerpoint/2010/main" val="42524154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And this give the key timing</a:t>
            </a:r>
            <a:r>
              <a:rPr lang="en-GB" baseline="0" dirty="0" smtClean="0"/>
              <a:t> aspects</a:t>
            </a:r>
            <a:endParaRPr lang="en-GB" dirty="0"/>
          </a:p>
        </p:txBody>
      </p:sp>
      <p:sp>
        <p:nvSpPr>
          <p:cNvPr id="4" name="Slide Number Placeholder 3"/>
          <p:cNvSpPr>
            <a:spLocks noGrp="1"/>
          </p:cNvSpPr>
          <p:nvPr>
            <p:ph type="sldNum" sz="quarter" idx="10"/>
          </p:nvPr>
        </p:nvSpPr>
        <p:spPr/>
        <p:txBody>
          <a:bodyPr/>
          <a:lstStyle/>
          <a:p>
            <a:fld id="{7C84A0A3-C950-4EAB-87F0-BCD6C9A9E15A}" type="slidenum">
              <a:rPr lang="en-GB" smtClean="0"/>
              <a:pPr/>
              <a:t>13</a:t>
            </a:fld>
            <a:endParaRPr lang="en-GB"/>
          </a:p>
        </p:txBody>
      </p:sp>
    </p:spTree>
    <p:extLst>
      <p:ext uri="{BB962C8B-B14F-4D97-AF65-F5344CB8AC3E}">
        <p14:creationId xmlns:p14="http://schemas.microsoft.com/office/powerpoint/2010/main" val="28380939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C84A0A3-C950-4EAB-87F0-BCD6C9A9E15A}" type="slidenum">
              <a:rPr lang="en-GB" smtClean="0"/>
              <a:pPr/>
              <a:t>14</a:t>
            </a:fld>
            <a:endParaRPr lang="en-GB"/>
          </a:p>
        </p:txBody>
      </p:sp>
    </p:spTree>
    <p:extLst>
      <p:ext uri="{BB962C8B-B14F-4D97-AF65-F5344CB8AC3E}">
        <p14:creationId xmlns:p14="http://schemas.microsoft.com/office/powerpoint/2010/main" val="38528658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7C84A0A3-C950-4EAB-87F0-BCD6C9A9E15A}" type="slidenum">
              <a:rPr lang="en-GB" smtClean="0"/>
              <a:pPr/>
              <a:t>15</a:t>
            </a:fld>
            <a:endParaRPr lang="en-GB"/>
          </a:p>
        </p:txBody>
      </p:sp>
    </p:spTree>
    <p:extLst>
      <p:ext uri="{BB962C8B-B14F-4D97-AF65-F5344CB8AC3E}">
        <p14:creationId xmlns:p14="http://schemas.microsoft.com/office/powerpoint/2010/main" val="3871441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And as we stated before – we can be successful</a:t>
            </a:r>
            <a:r>
              <a:rPr lang="en-GB" baseline="0" dirty="0" smtClean="0"/>
              <a:t> because we have great foundations to build from</a:t>
            </a:r>
            <a:endParaRPr lang="en-GB" dirty="0"/>
          </a:p>
        </p:txBody>
      </p:sp>
      <p:sp>
        <p:nvSpPr>
          <p:cNvPr id="4" name="Slide Number Placeholder 3"/>
          <p:cNvSpPr>
            <a:spLocks noGrp="1"/>
          </p:cNvSpPr>
          <p:nvPr>
            <p:ph type="sldNum" sz="quarter" idx="10"/>
          </p:nvPr>
        </p:nvSpPr>
        <p:spPr/>
        <p:txBody>
          <a:bodyPr/>
          <a:lstStyle/>
          <a:p>
            <a:fld id="{7C84A0A3-C950-4EAB-87F0-BCD6C9A9E15A}" type="slidenum">
              <a:rPr lang="en-GB" smtClean="0"/>
              <a:pPr/>
              <a:t>16</a:t>
            </a:fld>
            <a:endParaRPr lang="en-GB"/>
          </a:p>
        </p:txBody>
      </p:sp>
    </p:spTree>
    <p:extLst>
      <p:ext uri="{BB962C8B-B14F-4D97-AF65-F5344CB8AC3E}">
        <p14:creationId xmlns:p14="http://schemas.microsoft.com/office/powerpoint/2010/main" val="14610370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must encourage people to</a:t>
            </a:r>
            <a:r>
              <a:rPr lang="en-GB" baseline="0" dirty="0" smtClean="0"/>
              <a:t> send thoughts in, so as you can demonstrate the feedback about the plans.</a:t>
            </a:r>
          </a:p>
          <a:p>
            <a:endParaRPr lang="en-GB" dirty="0" smtClean="0"/>
          </a:p>
          <a:p>
            <a:endParaRPr lang="en-GB" baseline="0" dirty="0" smtClean="0">
              <a:solidFill>
                <a:srgbClr val="FF0000"/>
              </a:solidFill>
            </a:endParaRPr>
          </a:p>
          <a:p>
            <a:endParaRPr lang="en-GB" dirty="0">
              <a:solidFill>
                <a:srgbClr val="FF0000"/>
              </a:solidFill>
            </a:endParaRPr>
          </a:p>
        </p:txBody>
      </p:sp>
      <p:sp>
        <p:nvSpPr>
          <p:cNvPr id="4" name="Slide Number Placeholder 3"/>
          <p:cNvSpPr>
            <a:spLocks noGrp="1"/>
          </p:cNvSpPr>
          <p:nvPr>
            <p:ph type="sldNum" sz="quarter" idx="10"/>
          </p:nvPr>
        </p:nvSpPr>
        <p:spPr/>
        <p:txBody>
          <a:bodyPr/>
          <a:lstStyle/>
          <a:p>
            <a:fld id="{7C84A0A3-C950-4EAB-87F0-BCD6C9A9E15A}" type="slidenum">
              <a:rPr lang="en-GB" smtClean="0"/>
              <a:pPr/>
              <a:t>18</a:t>
            </a:fld>
            <a:endParaRPr lang="en-GB"/>
          </a:p>
        </p:txBody>
      </p:sp>
    </p:spTree>
    <p:extLst>
      <p:ext uri="{BB962C8B-B14F-4D97-AF65-F5344CB8AC3E}">
        <p14:creationId xmlns:p14="http://schemas.microsoft.com/office/powerpoint/2010/main" val="42906211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Tree>
    <p:extLst>
      <p:ext uri="{BB962C8B-B14F-4D97-AF65-F5344CB8AC3E}">
        <p14:creationId xmlns:p14="http://schemas.microsoft.com/office/powerpoint/2010/main" val="1896260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9776992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2265902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980728"/>
            <a:ext cx="4038600" cy="514543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980728"/>
            <a:ext cx="4038600" cy="514543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7416036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980728"/>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1700808"/>
            <a:ext cx="4040188" cy="442535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5" name="Text Placeholder 4"/>
          <p:cNvSpPr>
            <a:spLocks noGrp="1"/>
          </p:cNvSpPr>
          <p:nvPr>
            <p:ph type="body" sz="quarter" idx="3"/>
          </p:nvPr>
        </p:nvSpPr>
        <p:spPr>
          <a:xfrm>
            <a:off x="4645025" y="980728"/>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1700808"/>
            <a:ext cx="4041775" cy="442535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150911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2559687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7068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666317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66286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278247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02575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16632"/>
            <a:ext cx="8229600" cy="706090"/>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457200" y="980728"/>
            <a:ext cx="8229600" cy="5145435"/>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7" name="Rectangle 6"/>
          <p:cNvSpPr/>
          <p:nvPr userDrawn="1"/>
        </p:nvSpPr>
        <p:spPr>
          <a:xfrm>
            <a:off x="0" y="6237312"/>
            <a:ext cx="9144000" cy="620688"/>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smtClean="0"/>
              <a:t>WIMBORNE ACADEMY TRUST - PROPOSAL</a:t>
            </a:r>
            <a:endParaRPr lang="en-GB" sz="3200" b="1" dirty="0"/>
          </a:p>
        </p:txBody>
      </p:sp>
    </p:spTree>
    <p:extLst>
      <p:ext uri="{BB962C8B-B14F-4D97-AF65-F5344CB8AC3E}">
        <p14:creationId xmlns:p14="http://schemas.microsoft.com/office/powerpoint/2010/main" val="581192514"/>
      </p:ext>
    </p:extLst>
  </p:cSld>
  <p:clrMap bg1="lt1" tx1="dk1" bg2="lt2" tx2="dk2" accent1="accent1" accent2="accent2" accent3="accent3" accent4="accent4" accent5="accent5" accent6="accent6" hlink="hlink" folHlink="folHlink"/>
  <p:sldLayoutIdLst>
    <p:sldLayoutId id="2147484357" r:id="rId1"/>
    <p:sldLayoutId id="2147484358" r:id="rId2"/>
    <p:sldLayoutId id="2147484359" r:id="rId3"/>
    <p:sldLayoutId id="2147484360" r:id="rId4"/>
    <p:sldLayoutId id="2147484361" r:id="rId5"/>
    <p:sldLayoutId id="2147484362" r:id="rId6"/>
    <p:sldLayoutId id="2147484363" r:id="rId7"/>
    <p:sldLayoutId id="2147484364" r:id="rId8"/>
    <p:sldLayoutId id="2147484365" r:id="rId9"/>
    <p:sldLayoutId id="2147484366" r:id="rId10"/>
    <p:sldLayoutId id="2147484367" r:id="rId11"/>
  </p:sldLayoutIdLst>
  <p:hf hdr="0" ftr="0" dt="0"/>
  <p:txStyles>
    <p:titleStyle>
      <a:lvl1pPr algn="ctr" defTabSz="914400" rtl="0" eaLnBrk="1" latinLnBrk="0" hangingPunct="1">
        <a:spcBef>
          <a:spcPct val="0"/>
        </a:spcBef>
        <a:buNone/>
        <a:defRPr sz="4400" kern="1200">
          <a:solidFill>
            <a:schemeClr val="tx2"/>
          </a:solidFill>
          <a:latin typeface="+mj-lt"/>
          <a:ea typeface="+mj-ea"/>
          <a:cs typeface="+mj-cs"/>
        </a:defRPr>
      </a:lvl1pPr>
    </p:titleStyle>
    <p:bodyStyle>
      <a:lvl1pPr marL="342900" indent="-342900" algn="l" defTabSz="914400" rtl="0" eaLnBrk="1" latinLnBrk="0" hangingPunct="1">
        <a:spcBef>
          <a:spcPct val="20000"/>
        </a:spcBef>
        <a:buClr>
          <a:schemeClr val="tx2"/>
        </a:buClr>
        <a:buFont typeface="Arial" panose="020B0604020202020204" pitchFamily="34" charset="0"/>
        <a:buChar char="•"/>
        <a:defRPr sz="3200" kern="1200">
          <a:solidFill>
            <a:schemeClr val="tx1">
              <a:lumMod val="65000"/>
              <a:lumOff val="35000"/>
            </a:schemeClr>
          </a:solidFill>
          <a:latin typeface="+mn-lt"/>
          <a:ea typeface="+mn-ea"/>
          <a:cs typeface="+mn-cs"/>
        </a:defRPr>
      </a:lvl1pPr>
      <a:lvl2pPr marL="742950" indent="-285750" algn="l" defTabSz="914400" rtl="0" eaLnBrk="1" latinLnBrk="0" hangingPunct="1">
        <a:spcBef>
          <a:spcPct val="20000"/>
        </a:spcBef>
        <a:buClr>
          <a:schemeClr val="tx2"/>
        </a:buClr>
        <a:buFont typeface="Arial" panose="020B0604020202020204" pitchFamily="34" charset="0"/>
        <a:buChar char="–"/>
        <a:defRPr sz="2800" kern="1200">
          <a:solidFill>
            <a:schemeClr val="tx1">
              <a:lumMod val="65000"/>
              <a:lumOff val="35000"/>
            </a:schemeClr>
          </a:solidFill>
          <a:latin typeface="+mn-lt"/>
          <a:ea typeface="+mn-ea"/>
          <a:cs typeface="+mn-cs"/>
        </a:defRPr>
      </a:lvl2pPr>
      <a:lvl3pPr marL="1143000" indent="-228600" algn="l" defTabSz="914400" rtl="0" eaLnBrk="1" latinLnBrk="0" hangingPunct="1">
        <a:spcBef>
          <a:spcPct val="20000"/>
        </a:spcBef>
        <a:buClr>
          <a:schemeClr val="tx2"/>
        </a:buClr>
        <a:buFont typeface="Arial" panose="020B0604020202020204" pitchFamily="34" charset="0"/>
        <a:buChar char="•"/>
        <a:defRPr sz="2400" kern="1200">
          <a:solidFill>
            <a:schemeClr val="tx1">
              <a:lumMod val="65000"/>
              <a:lumOff val="35000"/>
            </a:schemeClr>
          </a:solidFill>
          <a:latin typeface="+mn-lt"/>
          <a:ea typeface="+mn-ea"/>
          <a:cs typeface="+mn-cs"/>
        </a:defRPr>
      </a:lvl3pPr>
      <a:lvl4pPr marL="1600200" indent="-228600" algn="l" defTabSz="914400" rtl="0" eaLnBrk="1" latinLnBrk="0" hangingPunct="1">
        <a:spcBef>
          <a:spcPct val="200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4pPr>
      <a:lvl5pPr marL="2057400" indent="-228600" algn="l" defTabSz="914400" rtl="0" eaLnBrk="1" latinLnBrk="0" hangingPunct="1">
        <a:spcBef>
          <a:spcPct val="200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2.png"/><Relationship Id="rId7"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1.jpe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1.png"/><Relationship Id="rId11" Type="http://schemas.openxmlformats.org/officeDocument/2006/relationships/image" Target="../media/image16.jpeg"/><Relationship Id="rId5" Type="http://schemas.openxmlformats.org/officeDocument/2006/relationships/image" Target="../media/image10.jpeg"/><Relationship Id="rId10" Type="http://schemas.openxmlformats.org/officeDocument/2006/relationships/image" Target="../media/image15.jpeg"/><Relationship Id="rId4" Type="http://schemas.openxmlformats.org/officeDocument/2006/relationships/image" Target="../media/image9.jpeg"/><Relationship Id="rId9"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mailto:watfeedback@yahoo.co.uk"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365104"/>
            <a:ext cx="8229600" cy="3633267"/>
          </a:xfrm>
        </p:spPr>
        <p:txBody>
          <a:bodyPr/>
          <a:lstStyle/>
          <a:p>
            <a:pPr algn="ctr">
              <a:buNone/>
            </a:pPr>
            <a:r>
              <a:rPr lang="en-GB" dirty="0" smtClean="0">
                <a:solidFill>
                  <a:srgbClr val="002060"/>
                </a:solidFill>
              </a:rPr>
              <a:t>Welcome to Hayeswood First School</a:t>
            </a:r>
          </a:p>
          <a:p>
            <a:pPr algn="ctr">
              <a:buNone/>
            </a:pPr>
            <a:endParaRPr lang="en-GB" dirty="0" smtClean="0"/>
          </a:p>
        </p:txBody>
      </p:sp>
      <p:pic>
        <p:nvPicPr>
          <p:cNvPr id="7" name="Picture 5" descr="C:\Users\LHC\Documents\Lockhouseconsulting\Clients\Live\Wimborne\Workstreams\StakeholderEng\logos\hayeswood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31840" y="764704"/>
            <a:ext cx="3396718" cy="265764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ubtitle 2"/>
          <p:cNvSpPr>
            <a:spLocks noGrp="1"/>
          </p:cNvSpPr>
          <p:nvPr>
            <p:ph type="subTitle" idx="1"/>
          </p:nvPr>
        </p:nvSpPr>
        <p:spPr>
          <a:xfrm>
            <a:off x="1371600" y="3886200"/>
            <a:ext cx="6400800" cy="1752600"/>
          </a:xfrm>
        </p:spPr>
        <p:txBody>
          <a:bodyPr/>
          <a:lstStyle/>
          <a:p>
            <a:endParaRPr lang="en-GB" dirty="0" smtClean="0"/>
          </a:p>
        </p:txBody>
      </p:sp>
      <p:sp>
        <p:nvSpPr>
          <p:cNvPr id="4" name="Title 3"/>
          <p:cNvSpPr>
            <a:spLocks noGrp="1"/>
          </p:cNvSpPr>
          <p:nvPr>
            <p:ph type="ctrTitle"/>
          </p:nvPr>
        </p:nvSpPr>
        <p:spPr>
          <a:xfrm>
            <a:off x="685800" y="1844825"/>
            <a:ext cx="7772400" cy="1755626"/>
          </a:xfrm>
        </p:spPr>
        <p:txBody>
          <a:bodyPr>
            <a:normAutofit fontScale="90000"/>
          </a:bodyPr>
          <a:lstStyle/>
          <a:p>
            <a:r>
              <a:rPr lang="en-GB" dirty="0" smtClean="0">
                <a:solidFill>
                  <a:srgbClr val="002060"/>
                </a:solidFill>
              </a:rPr>
              <a:t>Our vision for the future </a:t>
            </a:r>
            <a:r>
              <a:rPr lang="en-GB" dirty="0">
                <a:solidFill>
                  <a:srgbClr val="002060"/>
                </a:solidFill>
              </a:rPr>
              <a:t>of education across our schools</a:t>
            </a:r>
            <a:r>
              <a:rPr lang="en-GB" dirty="0" smtClean="0">
                <a:solidFill>
                  <a:srgbClr val="002060"/>
                </a:solidFill>
              </a:rPr>
              <a:t/>
            </a:r>
            <a:br>
              <a:rPr lang="en-GB" dirty="0" smtClean="0">
                <a:solidFill>
                  <a:srgbClr val="002060"/>
                </a:solidFill>
              </a:rPr>
            </a:br>
            <a:endParaRPr lang="en-GB" dirty="0">
              <a:solidFill>
                <a:srgbClr val="002060"/>
              </a:solidFill>
            </a:endParaRPr>
          </a:p>
        </p:txBody>
      </p:sp>
    </p:spTree>
    <p:extLst>
      <p:ext uri="{BB962C8B-B14F-4D97-AF65-F5344CB8AC3E}">
        <p14:creationId xmlns:p14="http://schemas.microsoft.com/office/powerpoint/2010/main" val="7694195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LHC\AppData\Local\Microsoft\Windows\Temporary Internet Files\Content.Outlook\D0TFT7DA\School Logo  Bitmap Image (2).bm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5656" y="1556792"/>
            <a:ext cx="1248765" cy="1248765"/>
          </a:xfrm>
          <a:prstGeom prst="rect">
            <a:avLst/>
          </a:prstGeom>
          <a:noFill/>
          <a:extLst>
            <a:ext uri="{909E8E84-426E-40DD-AFC4-6F175D3DCCD1}">
              <a14:hiddenFill xmlns:a14="http://schemas.microsoft.com/office/drawing/2010/main">
                <a:solidFill>
                  <a:srgbClr val="FFFFFF"/>
                </a:solidFill>
              </a14:hiddenFill>
            </a:ext>
          </a:extLst>
        </p:spPr>
      </p:pic>
      <p:sp>
        <p:nvSpPr>
          <p:cNvPr id="7" name="Oval 6"/>
          <p:cNvSpPr/>
          <p:nvPr/>
        </p:nvSpPr>
        <p:spPr>
          <a:xfrm>
            <a:off x="0" y="692696"/>
            <a:ext cx="9144000" cy="5616624"/>
          </a:xfrm>
          <a:prstGeom prst="ellips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52222" y="-27384"/>
            <a:ext cx="8229600" cy="706090"/>
          </a:xfrm>
        </p:spPr>
        <p:txBody>
          <a:bodyPr>
            <a:normAutofit fontScale="90000"/>
          </a:bodyPr>
          <a:lstStyle/>
          <a:p>
            <a:r>
              <a:rPr lang="en-GB" dirty="0" smtClean="0">
                <a:solidFill>
                  <a:srgbClr val="002060"/>
                </a:solidFill>
              </a:rPr>
              <a:t>Our Proposal</a:t>
            </a:r>
            <a:endParaRPr lang="en-GB" dirty="0">
              <a:solidFill>
                <a:srgbClr val="002060"/>
              </a:solidFill>
            </a:endParaRPr>
          </a:p>
        </p:txBody>
      </p:sp>
      <p:sp>
        <p:nvSpPr>
          <p:cNvPr id="4" name="AutoShape 2" descr="data:image/jpeg;base64,/9j/4AAQSkZJRgABAQAAAQABAAD/2wCEAAkGBxMSEhURExQVFRAVGRYXGBgWFBQXGBgYFxQWFxUWHxoaHCgiJB0xHxQWLTEtJSw3Oi4xGB81RDMsNygtMisBCgoKDgwOFRAQFzEkICQsNyw1KywsKyw3LywsKyssLCwrLCwsLCwrLCwrLCssLCw4LCssNywsLCw3LCwrKysrK//AABEIAEUAVwMBIgACEQEDEQH/xAAbAAEAAgIDAAAAAAAAAAAAAAAABAUDBgECB//EADQQAAEDAgMGAwcDBQAAAAAAAAEAAgMEEQUhMQYSE0FRcSJhsTJSgZGhwdEjM0IUYpOi4f/EABcBAQEBAQAAAAAAAAAAAAAAAAACAQP/xAAdEQEBAQACAgMAAAAAAAAAAAAAARFBUQIxEiEi/9oADAMBAAIRAxEAPwCmRFLwygdO8Mb3J6DmUGGnp3SHdY0ud0CsX4S2L9+UMd7jBvu/AV5iEzKKINjH6jsh1NtXFafI8uJJNydSVVmCwEVKcuJK3zLAR9CuazBXsbxGFskXvM5dxqFWK92TrC2ThH2Hg5eYF/sVk+xRIrnabDRE8PaLMffLoeYVMlmAiIsBERAXo2yeFiKAOI8cniPb+IXnbBmO4Xq0mJbsRaG23WED4NyV+HY872krOLO8/wAWndb2Cq1yTfPquFFBWmzDL1UQ/uv8mlVa2TYaO0xlIuGCw7uy9LrZ7FzttTD+nB6Pb9bgrLhGH00kTXNa1zQLFxaNQM9VH27xHfijiAzc+9uwsPqVLmlFNQGNo8YbbIZ7ztT6rpzRXyVlCDlw/wDH/wAUHFq+l4ThG1hechZlrdTotb4Tvdd8iuij5AiIpBb/AIfOJoQRqW7p8jaxWgKfhGKOgdcZsPtN6+fdV43BBe2xIOoy+S4Wx1VAyrJlpzaTV7HC3xB0UFuztQTbc/2H5WYKpbzhUApoLv8ACfaf3Og7qmpYIKU78rw+YaMZnY9+qr8WxZ85zyYNGj1PUrZ+RZ4a81VVxSPBGLgdLZNHzz+CtcTx5sD9wtc51gTYga8lh2ShAhLubnG/YZD7rVsSnMkr3nm4/TIKtyDYJ9rAWkNY4OIIBLhYXWrIu7Iyb20Gp6KLbR0REWAs9FG0u8ZswZutrYch5lYEQWFXiz3eFn6cQ0YzL5nUlRI6l7TcPcD1DisSJou6fGmv8FSwSN98Czx8RqstRs8Ht4lO/fb0Jz7X/K19SKKtfE7eY6x59D5ELd7Gy7K1zIz/AE85MZBJBcLa8irDEtj4ZHGSObdBzItvC/lZRKTGqSpbw6pm6/k7l8DyUaq2YGsE12HS9/VqvgYanCaWD9yVzyP4tsCfVVNTUGTwsYGRNz3R6uPMqe7Z/h5zSsY3yuXHsFCrqthHDibuxDUn2nnqT9lNEBERSCIiAiIgIiIC7slc3QkdiQiIOrnE5k3PmuERARE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3" name="Picture 5" descr="C:\Users\LHC\Documents\Lockhouseconsulting\Clients\Live\Wimborne\Workstreams\StakeholderEng\logos\hayeswood log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08304" y="3068960"/>
            <a:ext cx="1380494" cy="1080120"/>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C:\Users\LHC\Documents\Lockhouseconsulting\Clients\Live\Wimborne\Workstreams\StakeholderEng\logos\St Michael's log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3528" y="3501008"/>
            <a:ext cx="2778224" cy="472298"/>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C:\Users\LHC\Documents\Lockhouseconsulting\Clients\Live\Wimborne\Workstreams\StakeholderEng\logos\st john's logo.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71800" y="4509120"/>
            <a:ext cx="1421455" cy="127213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C:\Users\LHC\Documents\Lockhouseconsulting\Clients\Live\Wimborne\Workstreams\StakeholderEng\logos\Merley logo.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08104" y="4005064"/>
            <a:ext cx="1496982" cy="1653293"/>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C:\Users\LHC\Documents\Lockhouseconsulting\Clients\Live\Wimborne\Workstreams\StakeholderEng\logos\allenbourn logo.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79912" y="812295"/>
            <a:ext cx="1291541" cy="1356413"/>
          </a:xfrm>
          <a:prstGeom prst="rect">
            <a:avLst/>
          </a:prstGeom>
          <a:noFill/>
          <a:extLst>
            <a:ext uri="{909E8E84-426E-40DD-AFC4-6F175D3DCCD1}">
              <a14:hiddenFill xmlns:a14="http://schemas.microsoft.com/office/drawing/2010/main">
                <a:solidFill>
                  <a:srgbClr val="FFFFFF"/>
                </a:solidFill>
              </a14:hiddenFill>
            </a:ext>
          </a:extLst>
        </p:spPr>
      </p:pic>
      <p:sp>
        <p:nvSpPr>
          <p:cNvPr id="20" name="Title 1"/>
          <p:cNvSpPr txBox="1">
            <a:spLocks/>
          </p:cNvSpPr>
          <p:nvPr/>
        </p:nvSpPr>
        <p:spPr>
          <a:xfrm>
            <a:off x="2915815" y="2535039"/>
            <a:ext cx="3354543" cy="1470025"/>
          </a:xfrm>
          <a:prstGeom prst="rect">
            <a:avLst/>
          </a:prstGeom>
        </p:spPr>
        <p:txBody>
          <a:bodyPr vert="horz" lIns="91440" tIns="45720" rIns="91440" bIns="45720" rtlCol="0" anchor="ctr">
            <a:normAutofit fontScale="52500" lnSpcReduction="20000"/>
          </a:bodyPr>
          <a:lstStyle>
            <a:lvl1pPr algn="ctr" defTabSz="914400" rtl="0" eaLnBrk="1" latinLnBrk="0" hangingPunct="1">
              <a:spcBef>
                <a:spcPct val="0"/>
              </a:spcBef>
              <a:buNone/>
              <a:defRPr sz="4400" kern="1200">
                <a:solidFill>
                  <a:schemeClr val="tx2"/>
                </a:solidFill>
                <a:latin typeface="+mj-lt"/>
                <a:ea typeface="+mj-ea"/>
                <a:cs typeface="+mj-cs"/>
              </a:defRPr>
            </a:lvl1pPr>
          </a:lstStyle>
          <a:p>
            <a:r>
              <a:rPr lang="en-GB" sz="6600" b="1" i="1" dirty="0" smtClean="0"/>
              <a:t>Wimborne </a:t>
            </a:r>
          </a:p>
          <a:p>
            <a:r>
              <a:rPr lang="en-GB" sz="6600" b="1" i="1" dirty="0" smtClean="0"/>
              <a:t>Academy</a:t>
            </a:r>
          </a:p>
          <a:p>
            <a:r>
              <a:rPr lang="en-GB" sz="6600" b="1" i="1" dirty="0" smtClean="0"/>
              <a:t>Trust</a:t>
            </a:r>
            <a:endParaRPr lang="en-GB" sz="6600" b="1" dirty="0"/>
          </a:p>
        </p:txBody>
      </p:sp>
      <p:pic>
        <p:nvPicPr>
          <p:cNvPr id="13" name="Picture 12"/>
          <p:cNvPicPr>
            <a:picLocks noChangeAspect="1" noChangeArrowheads="1"/>
          </p:cNvPicPr>
          <p:nvPr/>
        </p:nvPicPr>
        <p:blipFill>
          <a:blip r:embed="rId9" cstate="print"/>
          <a:srcRect/>
          <a:stretch>
            <a:fillRect/>
          </a:stretch>
        </p:blipFill>
        <p:spPr bwMode="auto">
          <a:xfrm>
            <a:off x="5724128" y="1340768"/>
            <a:ext cx="1650677" cy="1242576"/>
          </a:xfrm>
          <a:prstGeom prst="rect">
            <a:avLst/>
          </a:prstGeom>
          <a:noFill/>
          <a:ln w="9525">
            <a:noFill/>
            <a:miter lim="800000"/>
            <a:headEnd/>
            <a:tailEnd/>
          </a:ln>
        </p:spPr>
      </p:pic>
      <p:sp>
        <p:nvSpPr>
          <p:cNvPr id="3" name="TextBox 2"/>
          <p:cNvSpPr txBox="1"/>
          <p:nvPr/>
        </p:nvSpPr>
        <p:spPr>
          <a:xfrm>
            <a:off x="7128600" y="1700446"/>
            <a:ext cx="1118961" cy="523220"/>
          </a:xfrm>
          <a:prstGeom prst="rect">
            <a:avLst/>
          </a:prstGeom>
          <a:noFill/>
        </p:spPr>
        <p:txBody>
          <a:bodyPr wrap="none" rtlCol="0">
            <a:spAutoFit/>
          </a:bodyPr>
          <a:lstStyle/>
          <a:p>
            <a:r>
              <a:rPr lang="en-GB" sz="1400" dirty="0" smtClean="0">
                <a:solidFill>
                  <a:srgbClr val="0033CC"/>
                </a:solidFill>
              </a:rPr>
              <a:t>Colehill First </a:t>
            </a:r>
          </a:p>
          <a:p>
            <a:r>
              <a:rPr lang="en-GB" sz="1400" dirty="0" smtClean="0">
                <a:solidFill>
                  <a:srgbClr val="0033CC"/>
                </a:solidFill>
              </a:rPr>
              <a:t>School</a:t>
            </a:r>
            <a:endParaRPr lang="en-GB" sz="1400" dirty="0">
              <a:solidFill>
                <a:srgbClr val="0033CC"/>
              </a:solidFill>
            </a:endParaRPr>
          </a:p>
        </p:txBody>
      </p:sp>
    </p:spTree>
    <p:extLst>
      <p:ext uri="{BB962C8B-B14F-4D97-AF65-F5344CB8AC3E}">
        <p14:creationId xmlns:p14="http://schemas.microsoft.com/office/powerpoint/2010/main" val="2179143386"/>
      </p:ext>
    </p:extLst>
  </p:cSld>
  <p:clrMapOvr>
    <a:masterClrMapping/>
  </p:clrMapOvr>
  <p:transition advClick="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Why a formal Partnership?</a:t>
            </a:r>
            <a:endParaRPr lang="en-GB" dirty="0"/>
          </a:p>
        </p:txBody>
      </p:sp>
      <p:sp>
        <p:nvSpPr>
          <p:cNvPr id="5" name="Oval 4"/>
          <p:cNvSpPr/>
          <p:nvPr/>
        </p:nvSpPr>
        <p:spPr>
          <a:xfrm>
            <a:off x="3281225" y="764704"/>
            <a:ext cx="2520280" cy="1368152"/>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2"/>
                </a:solidFill>
              </a:rPr>
              <a:t>History of positive working together that we can build upon</a:t>
            </a:r>
            <a:endParaRPr lang="en-GB" sz="1600" dirty="0">
              <a:solidFill>
                <a:schemeClr val="tx2"/>
              </a:solidFill>
            </a:endParaRPr>
          </a:p>
        </p:txBody>
      </p:sp>
      <p:sp>
        <p:nvSpPr>
          <p:cNvPr id="6" name="Oval 5"/>
          <p:cNvSpPr/>
          <p:nvPr/>
        </p:nvSpPr>
        <p:spPr>
          <a:xfrm>
            <a:off x="5940152" y="1268760"/>
            <a:ext cx="2520280" cy="1368152"/>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2"/>
                </a:solidFill>
              </a:rPr>
              <a:t>To share staff &amp; expertise, train together, improve further</a:t>
            </a:r>
            <a:endParaRPr lang="en-GB" sz="1600" dirty="0">
              <a:solidFill>
                <a:schemeClr val="tx2"/>
              </a:solidFill>
            </a:endParaRPr>
          </a:p>
        </p:txBody>
      </p:sp>
      <p:sp>
        <p:nvSpPr>
          <p:cNvPr id="7" name="Oval 6"/>
          <p:cNvSpPr/>
          <p:nvPr/>
        </p:nvSpPr>
        <p:spPr>
          <a:xfrm>
            <a:off x="6588224" y="2780928"/>
            <a:ext cx="2520280" cy="1368152"/>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2"/>
                </a:solidFill>
              </a:rPr>
              <a:t>Common catchment area  / families in multiple schools</a:t>
            </a:r>
            <a:endParaRPr lang="en-GB" sz="1600" dirty="0">
              <a:solidFill>
                <a:schemeClr val="tx2"/>
              </a:solidFill>
            </a:endParaRPr>
          </a:p>
        </p:txBody>
      </p:sp>
      <p:sp>
        <p:nvSpPr>
          <p:cNvPr id="8" name="Oval 7"/>
          <p:cNvSpPr/>
          <p:nvPr/>
        </p:nvSpPr>
        <p:spPr>
          <a:xfrm>
            <a:off x="5940152" y="4293096"/>
            <a:ext cx="2520280" cy="1368152"/>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2"/>
                </a:solidFill>
              </a:rPr>
              <a:t>Take advantage    of changes in education system to become leaders in our field</a:t>
            </a:r>
            <a:endParaRPr lang="en-GB" sz="1600" dirty="0">
              <a:solidFill>
                <a:schemeClr val="tx2"/>
              </a:solidFill>
            </a:endParaRPr>
          </a:p>
        </p:txBody>
      </p:sp>
      <p:sp>
        <p:nvSpPr>
          <p:cNvPr id="9" name="Oval 8"/>
          <p:cNvSpPr/>
          <p:nvPr/>
        </p:nvSpPr>
        <p:spPr>
          <a:xfrm>
            <a:off x="3281225" y="4797152"/>
            <a:ext cx="2520280" cy="1368152"/>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2"/>
                </a:solidFill>
              </a:rPr>
              <a:t>Keep control of education locally</a:t>
            </a:r>
          </a:p>
          <a:p>
            <a:pPr algn="ctr"/>
            <a:r>
              <a:rPr lang="en-GB" sz="1600" dirty="0" smtClean="0">
                <a:solidFill>
                  <a:schemeClr val="tx2"/>
                </a:solidFill>
              </a:rPr>
              <a:t>and develop the Teaching School Alliance</a:t>
            </a:r>
            <a:endParaRPr lang="en-GB" sz="1600" dirty="0">
              <a:solidFill>
                <a:schemeClr val="tx2"/>
              </a:solidFill>
            </a:endParaRPr>
          </a:p>
        </p:txBody>
      </p:sp>
      <p:sp>
        <p:nvSpPr>
          <p:cNvPr id="10" name="Oval 9"/>
          <p:cNvSpPr/>
          <p:nvPr/>
        </p:nvSpPr>
        <p:spPr>
          <a:xfrm>
            <a:off x="683568" y="4293096"/>
            <a:ext cx="2520280" cy="1368152"/>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2"/>
                </a:solidFill>
              </a:rPr>
              <a:t>Access more    funds and adapt to reducing budgets to ‘deliver more for the same’</a:t>
            </a:r>
            <a:endParaRPr lang="en-GB" sz="1600" dirty="0">
              <a:solidFill>
                <a:schemeClr val="tx2"/>
              </a:solidFill>
            </a:endParaRPr>
          </a:p>
        </p:txBody>
      </p:sp>
      <p:sp>
        <p:nvSpPr>
          <p:cNvPr id="11" name="Oval 10"/>
          <p:cNvSpPr/>
          <p:nvPr/>
        </p:nvSpPr>
        <p:spPr>
          <a:xfrm>
            <a:off x="35496" y="2780928"/>
            <a:ext cx="2520280" cy="1368152"/>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2"/>
                </a:solidFill>
              </a:rPr>
              <a:t>Share resources     &amp; generate efficiencies giving us more to spend on the children</a:t>
            </a:r>
            <a:endParaRPr lang="en-GB" sz="1600" dirty="0">
              <a:solidFill>
                <a:schemeClr val="tx2"/>
              </a:solidFill>
            </a:endParaRPr>
          </a:p>
        </p:txBody>
      </p:sp>
      <p:sp>
        <p:nvSpPr>
          <p:cNvPr id="12" name="Oval 11"/>
          <p:cNvSpPr/>
          <p:nvPr/>
        </p:nvSpPr>
        <p:spPr>
          <a:xfrm>
            <a:off x="683568" y="1268760"/>
            <a:ext cx="2520280" cy="1368152"/>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2"/>
                </a:solidFill>
              </a:rPr>
              <a:t>Preserve the church and community ethos while sharing the diversity</a:t>
            </a:r>
            <a:endParaRPr lang="en-GB" sz="1600" dirty="0">
              <a:solidFill>
                <a:schemeClr val="tx2"/>
              </a:solidFill>
            </a:endParaRPr>
          </a:p>
        </p:txBody>
      </p:sp>
      <p:sp>
        <p:nvSpPr>
          <p:cNvPr id="13" name="Title 1"/>
          <p:cNvSpPr txBox="1">
            <a:spLocks/>
          </p:cNvSpPr>
          <p:nvPr/>
        </p:nvSpPr>
        <p:spPr>
          <a:xfrm>
            <a:off x="7466728" y="2303489"/>
            <a:ext cx="3354543" cy="147002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2"/>
                </a:solidFill>
                <a:latin typeface="+mj-lt"/>
                <a:ea typeface="+mj-ea"/>
                <a:cs typeface="+mj-cs"/>
              </a:defRPr>
            </a:lvl1pPr>
          </a:lstStyle>
          <a:p>
            <a:endParaRPr lang="en-GB" b="1" dirty="0"/>
          </a:p>
        </p:txBody>
      </p:sp>
      <p:sp>
        <p:nvSpPr>
          <p:cNvPr id="14" name="Oval 13"/>
          <p:cNvSpPr/>
          <p:nvPr/>
        </p:nvSpPr>
        <p:spPr>
          <a:xfrm>
            <a:off x="3203848" y="2684731"/>
            <a:ext cx="2675035" cy="1536357"/>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chemeClr val="bg1"/>
                </a:solidFill>
              </a:rPr>
              <a:t>The children benefit from us being Stronger </a:t>
            </a:r>
          </a:p>
          <a:p>
            <a:pPr algn="ctr"/>
            <a:r>
              <a:rPr lang="en-GB" sz="2000" b="1" dirty="0" smtClean="0">
                <a:solidFill>
                  <a:schemeClr val="bg1"/>
                </a:solidFill>
              </a:rPr>
              <a:t>Together</a:t>
            </a:r>
            <a:endParaRPr lang="en-GB" sz="2000" dirty="0">
              <a:solidFill>
                <a:schemeClr val="bg1"/>
              </a:solidFill>
            </a:endParaRPr>
          </a:p>
        </p:txBody>
      </p:sp>
      <p:cxnSp>
        <p:nvCxnSpPr>
          <p:cNvPr id="16" name="Straight Arrow Connector 15"/>
          <p:cNvCxnSpPr>
            <a:stCxn id="5" idx="4"/>
            <a:endCxn id="14" idx="0"/>
          </p:cNvCxnSpPr>
          <p:nvPr/>
        </p:nvCxnSpPr>
        <p:spPr>
          <a:xfrm>
            <a:off x="4541365" y="2132856"/>
            <a:ext cx="1" cy="551875"/>
          </a:xfrm>
          <a:prstGeom prst="straightConnector1">
            <a:avLst/>
          </a:prstGeom>
          <a:ln w="1905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12" idx="5"/>
            <a:endCxn id="14" idx="1"/>
          </p:cNvCxnSpPr>
          <p:nvPr/>
        </p:nvCxnSpPr>
        <p:spPr>
          <a:xfrm>
            <a:off x="2834762" y="2436551"/>
            <a:ext cx="760836" cy="473174"/>
          </a:xfrm>
          <a:prstGeom prst="straightConnector1">
            <a:avLst/>
          </a:prstGeom>
          <a:ln w="1905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6" idx="3"/>
            <a:endCxn id="14" idx="7"/>
          </p:cNvCxnSpPr>
          <p:nvPr/>
        </p:nvCxnSpPr>
        <p:spPr>
          <a:xfrm flipH="1">
            <a:off x="5487133" y="2436551"/>
            <a:ext cx="822105" cy="473174"/>
          </a:xfrm>
          <a:prstGeom prst="straightConnector1">
            <a:avLst/>
          </a:prstGeom>
          <a:ln w="1905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11" idx="6"/>
            <a:endCxn id="14" idx="2"/>
          </p:cNvCxnSpPr>
          <p:nvPr/>
        </p:nvCxnSpPr>
        <p:spPr>
          <a:xfrm flipV="1">
            <a:off x="2555776" y="3452910"/>
            <a:ext cx="648072" cy="12094"/>
          </a:xfrm>
          <a:prstGeom prst="straightConnector1">
            <a:avLst/>
          </a:prstGeom>
          <a:ln w="1905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7" idx="2"/>
            <a:endCxn id="14" idx="6"/>
          </p:cNvCxnSpPr>
          <p:nvPr/>
        </p:nvCxnSpPr>
        <p:spPr>
          <a:xfrm flipH="1" flipV="1">
            <a:off x="5878883" y="3452910"/>
            <a:ext cx="709341" cy="12094"/>
          </a:xfrm>
          <a:prstGeom prst="straightConnector1">
            <a:avLst/>
          </a:prstGeom>
          <a:ln w="1905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endCxn id="14" idx="4"/>
          </p:cNvCxnSpPr>
          <p:nvPr/>
        </p:nvCxnSpPr>
        <p:spPr>
          <a:xfrm flipV="1">
            <a:off x="4541366" y="4221088"/>
            <a:ext cx="0" cy="576065"/>
          </a:xfrm>
          <a:prstGeom prst="straightConnector1">
            <a:avLst/>
          </a:prstGeom>
          <a:ln w="1905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10" idx="7"/>
            <a:endCxn id="14" idx="3"/>
          </p:cNvCxnSpPr>
          <p:nvPr/>
        </p:nvCxnSpPr>
        <p:spPr>
          <a:xfrm flipV="1">
            <a:off x="2834762" y="3996094"/>
            <a:ext cx="760836" cy="497363"/>
          </a:xfrm>
          <a:prstGeom prst="straightConnector1">
            <a:avLst/>
          </a:prstGeom>
          <a:ln w="1905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stCxn id="8" idx="1"/>
            <a:endCxn id="14" idx="5"/>
          </p:cNvCxnSpPr>
          <p:nvPr/>
        </p:nvCxnSpPr>
        <p:spPr>
          <a:xfrm flipH="1" flipV="1">
            <a:off x="5487133" y="3996094"/>
            <a:ext cx="822105" cy="497363"/>
          </a:xfrm>
          <a:prstGeom prst="straightConnector1">
            <a:avLst/>
          </a:prstGeom>
          <a:ln w="19050">
            <a:solidFill>
              <a:schemeClr val="tx2"/>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1276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it means for our schools</a:t>
            </a:r>
            <a:endParaRPr lang="en-GB" dirty="0"/>
          </a:p>
        </p:txBody>
      </p:sp>
      <p:sp>
        <p:nvSpPr>
          <p:cNvPr id="5" name="Rectangle 4"/>
          <p:cNvSpPr/>
          <p:nvPr/>
        </p:nvSpPr>
        <p:spPr>
          <a:xfrm>
            <a:off x="179512" y="836712"/>
            <a:ext cx="4320480" cy="273630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000" b="1" dirty="0">
                <a:solidFill>
                  <a:schemeClr val="tx2"/>
                </a:solidFill>
              </a:rPr>
              <a:t>Children</a:t>
            </a:r>
          </a:p>
          <a:p>
            <a:pPr marL="350838" lvl="1" indent="-285750">
              <a:buFont typeface="Arial" panose="020B0604020202020204" pitchFamily="34" charset="0"/>
              <a:buChar char="•"/>
            </a:pPr>
            <a:r>
              <a:rPr lang="en-GB" sz="1600" dirty="0">
                <a:solidFill>
                  <a:schemeClr val="tx2"/>
                </a:solidFill>
              </a:rPr>
              <a:t>An ‘all </a:t>
            </a:r>
            <a:r>
              <a:rPr lang="en-GB" sz="1600" dirty="0" smtClean="0">
                <a:solidFill>
                  <a:schemeClr val="tx2"/>
                </a:solidFill>
              </a:rPr>
              <a:t>through’ </a:t>
            </a:r>
            <a:r>
              <a:rPr lang="en-GB" sz="1600" dirty="0">
                <a:solidFill>
                  <a:schemeClr val="tx2"/>
                </a:solidFill>
              </a:rPr>
              <a:t>learning journey – strengthen transition between phases</a:t>
            </a:r>
          </a:p>
          <a:p>
            <a:pPr marL="350838" lvl="1" indent="-285750">
              <a:buFont typeface="Arial" panose="020B0604020202020204" pitchFamily="34" charset="0"/>
              <a:buChar char="•"/>
            </a:pPr>
            <a:r>
              <a:rPr lang="en-GB" sz="1600" dirty="0">
                <a:solidFill>
                  <a:schemeClr val="tx2"/>
                </a:solidFill>
              </a:rPr>
              <a:t>Access to wider peer groups</a:t>
            </a:r>
          </a:p>
          <a:p>
            <a:pPr marL="350838" lvl="1" indent="-285750">
              <a:buFont typeface="Arial" panose="020B0604020202020204" pitchFamily="34" charset="0"/>
              <a:buChar char="•"/>
            </a:pPr>
            <a:r>
              <a:rPr lang="en-GB" sz="1600" dirty="0">
                <a:solidFill>
                  <a:schemeClr val="tx2"/>
                </a:solidFill>
              </a:rPr>
              <a:t>Access to greater learning resources</a:t>
            </a:r>
          </a:p>
          <a:p>
            <a:pPr marL="350838" lvl="1" indent="-285750">
              <a:buFont typeface="Arial" panose="020B0604020202020204" pitchFamily="34" charset="0"/>
              <a:buChar char="•"/>
            </a:pPr>
            <a:r>
              <a:rPr lang="en-GB" sz="1600" dirty="0">
                <a:solidFill>
                  <a:schemeClr val="tx2"/>
                </a:solidFill>
              </a:rPr>
              <a:t>To improve teaching and learning opportunities across all schools for all children</a:t>
            </a:r>
          </a:p>
          <a:p>
            <a:pPr marL="350838" lvl="1" indent="-285750">
              <a:buFont typeface="Arial" panose="020B0604020202020204" pitchFamily="34" charset="0"/>
              <a:buChar char="•"/>
            </a:pPr>
            <a:r>
              <a:rPr lang="en-GB" sz="1600" dirty="0">
                <a:solidFill>
                  <a:schemeClr val="tx2"/>
                </a:solidFill>
              </a:rPr>
              <a:t>Strengthen their links to the wider </a:t>
            </a:r>
            <a:r>
              <a:rPr lang="en-GB" sz="1600" dirty="0" smtClean="0">
                <a:solidFill>
                  <a:schemeClr val="tx2"/>
                </a:solidFill>
              </a:rPr>
              <a:t>world</a:t>
            </a:r>
          </a:p>
          <a:p>
            <a:pPr marL="350838" lvl="1" indent="-285750">
              <a:buFont typeface="Arial" panose="020B0604020202020204" pitchFamily="34" charset="0"/>
              <a:buChar char="•"/>
            </a:pPr>
            <a:endParaRPr lang="en-GB" sz="1600" dirty="0">
              <a:solidFill>
                <a:schemeClr val="tx2"/>
              </a:solidFill>
            </a:endParaRPr>
          </a:p>
          <a:p>
            <a:pPr marL="350838" lvl="1" indent="-285750">
              <a:buFont typeface="Arial" panose="020B0604020202020204" pitchFamily="34" charset="0"/>
              <a:buChar char="•"/>
            </a:pPr>
            <a:endParaRPr lang="en-GB" sz="1600" dirty="0">
              <a:solidFill>
                <a:schemeClr val="tx2"/>
              </a:solidFill>
            </a:endParaRPr>
          </a:p>
        </p:txBody>
      </p:sp>
      <p:sp>
        <p:nvSpPr>
          <p:cNvPr id="6" name="Rectangle 5"/>
          <p:cNvSpPr/>
          <p:nvPr/>
        </p:nvSpPr>
        <p:spPr>
          <a:xfrm>
            <a:off x="4716016" y="836712"/>
            <a:ext cx="4320480" cy="2736304"/>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000" b="1" dirty="0">
                <a:solidFill>
                  <a:schemeClr val="tx2"/>
                </a:solidFill>
              </a:rPr>
              <a:t>Staff</a:t>
            </a:r>
          </a:p>
          <a:p>
            <a:pPr marL="350838" lvl="1" indent="-285750">
              <a:buFont typeface="Arial" panose="020B0604020202020204" pitchFamily="34" charset="0"/>
              <a:buChar char="•"/>
            </a:pPr>
            <a:r>
              <a:rPr lang="en-GB" sz="1600" dirty="0">
                <a:solidFill>
                  <a:schemeClr val="tx2"/>
                </a:solidFill>
              </a:rPr>
              <a:t>Ability to achieve more ambitious and better outcomes for all our pupils</a:t>
            </a:r>
          </a:p>
          <a:p>
            <a:pPr marL="350838" lvl="1" indent="-285750">
              <a:buFont typeface="Arial" panose="020B0604020202020204" pitchFamily="34" charset="0"/>
              <a:buChar char="•"/>
            </a:pPr>
            <a:r>
              <a:rPr lang="en-GB" sz="1600" dirty="0">
                <a:solidFill>
                  <a:schemeClr val="tx2"/>
                </a:solidFill>
              </a:rPr>
              <a:t>Greater </a:t>
            </a:r>
            <a:r>
              <a:rPr lang="en-GB" sz="1600" dirty="0">
                <a:solidFill>
                  <a:srgbClr val="002060"/>
                </a:solidFill>
              </a:rPr>
              <a:t>opportunities for </a:t>
            </a:r>
            <a:r>
              <a:rPr lang="en-GB" sz="1600" dirty="0" smtClean="0">
                <a:solidFill>
                  <a:srgbClr val="002060"/>
                </a:solidFill>
              </a:rPr>
              <a:t>staff development</a:t>
            </a:r>
            <a:endParaRPr lang="en-GB" sz="1600" dirty="0">
              <a:solidFill>
                <a:srgbClr val="002060"/>
              </a:solidFill>
            </a:endParaRPr>
          </a:p>
          <a:p>
            <a:pPr marL="350838" lvl="1" indent="-285750">
              <a:buFont typeface="Arial" panose="020B0604020202020204" pitchFamily="34" charset="0"/>
              <a:buChar char="•"/>
            </a:pPr>
            <a:r>
              <a:rPr lang="en-GB" sz="1600" dirty="0">
                <a:solidFill>
                  <a:schemeClr val="tx2"/>
                </a:solidFill>
              </a:rPr>
              <a:t>Access to greater learning resources</a:t>
            </a:r>
          </a:p>
          <a:p>
            <a:pPr marL="350838" lvl="1" indent="-285750">
              <a:buFont typeface="Arial" panose="020B0604020202020204" pitchFamily="34" charset="0"/>
              <a:buChar char="•"/>
            </a:pPr>
            <a:r>
              <a:rPr lang="en-GB" sz="1600" dirty="0" smtClean="0">
                <a:solidFill>
                  <a:schemeClr val="tx2"/>
                </a:solidFill>
              </a:rPr>
              <a:t>Sharing best practice, subject </a:t>
            </a:r>
            <a:r>
              <a:rPr lang="en-GB" sz="1600" dirty="0">
                <a:solidFill>
                  <a:schemeClr val="tx2"/>
                </a:solidFill>
              </a:rPr>
              <a:t>leadership and distributed leadership</a:t>
            </a:r>
          </a:p>
          <a:p>
            <a:pPr marL="350838" lvl="1" indent="-285750">
              <a:buFont typeface="Arial" panose="020B0604020202020204" pitchFamily="34" charset="0"/>
              <a:buChar char="•"/>
            </a:pPr>
            <a:r>
              <a:rPr lang="en-GB" sz="1600" dirty="0">
                <a:solidFill>
                  <a:schemeClr val="tx2"/>
                </a:solidFill>
              </a:rPr>
              <a:t>All staff employed by the Trust</a:t>
            </a:r>
          </a:p>
          <a:p>
            <a:pPr marL="350838" lvl="1" indent="-285750">
              <a:buFont typeface="Arial" panose="020B0604020202020204" pitchFamily="34" charset="0"/>
              <a:buChar char="•"/>
            </a:pPr>
            <a:r>
              <a:rPr lang="en-GB" sz="1600" dirty="0">
                <a:solidFill>
                  <a:schemeClr val="tx2"/>
                </a:solidFill>
              </a:rPr>
              <a:t>Opportunities to work in others schools</a:t>
            </a:r>
          </a:p>
          <a:p>
            <a:pPr marL="350838" lvl="1" indent="-285750">
              <a:buFont typeface="Arial" panose="020B0604020202020204" pitchFamily="34" charset="0"/>
              <a:buChar char="•"/>
            </a:pPr>
            <a:r>
              <a:rPr lang="en-GB" sz="1600" dirty="0">
                <a:solidFill>
                  <a:schemeClr val="tx2"/>
                </a:solidFill>
              </a:rPr>
              <a:t>Opportunities within the Teaching School alliance</a:t>
            </a:r>
          </a:p>
        </p:txBody>
      </p:sp>
      <p:sp>
        <p:nvSpPr>
          <p:cNvPr id="10" name="Rectangle 9"/>
          <p:cNvSpPr/>
          <p:nvPr/>
        </p:nvSpPr>
        <p:spPr>
          <a:xfrm>
            <a:off x="107504" y="3789040"/>
            <a:ext cx="8964488" cy="198022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889000">
              <a:lnSpc>
                <a:spcPct val="90000"/>
              </a:lnSpc>
              <a:spcBef>
                <a:spcPct val="0"/>
              </a:spcBef>
              <a:spcAft>
                <a:spcPct val="35000"/>
              </a:spcAft>
            </a:pPr>
            <a:r>
              <a:rPr lang="en-GB" sz="2000" b="1" dirty="0">
                <a:solidFill>
                  <a:schemeClr val="tx2"/>
                </a:solidFill>
              </a:rPr>
              <a:t>Community and Governance</a:t>
            </a:r>
          </a:p>
          <a:p>
            <a:pPr marL="171450" lvl="1" indent="-171450" defTabSz="711200">
              <a:lnSpc>
                <a:spcPct val="90000"/>
              </a:lnSpc>
              <a:spcBef>
                <a:spcPct val="0"/>
              </a:spcBef>
              <a:spcAft>
                <a:spcPct val="15000"/>
              </a:spcAft>
              <a:buChar char="••"/>
            </a:pPr>
            <a:r>
              <a:rPr lang="en-GB" sz="1600" dirty="0">
                <a:solidFill>
                  <a:schemeClr val="tx2"/>
                </a:solidFill>
              </a:rPr>
              <a:t>To continue to work with the Diocese</a:t>
            </a:r>
          </a:p>
          <a:p>
            <a:pPr marL="171450" lvl="1" indent="-171450" defTabSz="711200">
              <a:lnSpc>
                <a:spcPct val="90000"/>
              </a:lnSpc>
              <a:spcBef>
                <a:spcPct val="0"/>
              </a:spcBef>
              <a:spcAft>
                <a:spcPct val="15000"/>
              </a:spcAft>
              <a:buChar char="••"/>
            </a:pPr>
            <a:r>
              <a:rPr lang="en-GB" sz="1600" dirty="0">
                <a:solidFill>
                  <a:schemeClr val="tx2"/>
                </a:solidFill>
              </a:rPr>
              <a:t>To continue to be a part of the local community</a:t>
            </a:r>
          </a:p>
          <a:p>
            <a:pPr marL="171450" lvl="1" indent="-171450" defTabSz="711200">
              <a:lnSpc>
                <a:spcPct val="90000"/>
              </a:lnSpc>
              <a:spcBef>
                <a:spcPct val="0"/>
              </a:spcBef>
              <a:spcAft>
                <a:spcPct val="15000"/>
              </a:spcAft>
              <a:buChar char="••"/>
            </a:pPr>
            <a:r>
              <a:rPr lang="en-GB" sz="1600" dirty="0">
                <a:solidFill>
                  <a:schemeClr val="tx2"/>
                </a:solidFill>
              </a:rPr>
              <a:t>Local governance at the Trust and school level </a:t>
            </a:r>
          </a:p>
          <a:p>
            <a:pPr marL="171450" lvl="1" indent="-171450" defTabSz="711200">
              <a:lnSpc>
                <a:spcPct val="90000"/>
              </a:lnSpc>
              <a:spcBef>
                <a:spcPct val="0"/>
              </a:spcBef>
              <a:spcAft>
                <a:spcPct val="15000"/>
              </a:spcAft>
              <a:buChar char="••"/>
            </a:pPr>
            <a:r>
              <a:rPr lang="en-GB" sz="1600" dirty="0">
                <a:solidFill>
                  <a:schemeClr val="tx2"/>
                </a:solidFill>
              </a:rPr>
              <a:t>Shared policies </a:t>
            </a:r>
          </a:p>
          <a:p>
            <a:pPr marL="171450" lvl="1" indent="-171450" defTabSz="711200">
              <a:lnSpc>
                <a:spcPct val="90000"/>
              </a:lnSpc>
              <a:spcBef>
                <a:spcPct val="0"/>
              </a:spcBef>
              <a:spcAft>
                <a:spcPct val="15000"/>
              </a:spcAft>
              <a:buChar char="••"/>
            </a:pPr>
            <a:r>
              <a:rPr lang="en-GB" sz="1600" dirty="0">
                <a:solidFill>
                  <a:schemeClr val="tx2"/>
                </a:solidFill>
              </a:rPr>
              <a:t>Shared buying power to save money &amp; release more funds for Teaching &amp; learning</a:t>
            </a:r>
          </a:p>
        </p:txBody>
      </p:sp>
    </p:spTree>
    <p:extLst>
      <p:ext uri="{BB962C8B-B14F-4D97-AF65-F5344CB8AC3E}">
        <p14:creationId xmlns:p14="http://schemas.microsoft.com/office/powerpoint/2010/main" val="5237494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43608" y="681372"/>
            <a:ext cx="1728192" cy="769441"/>
          </a:xfrm>
          <a:prstGeom prst="rect">
            <a:avLst/>
          </a:prstGeom>
          <a:noFill/>
        </p:spPr>
        <p:txBody>
          <a:bodyPr wrap="square" rtlCol="0">
            <a:spAutoFit/>
          </a:bodyPr>
          <a:lstStyle/>
          <a:p>
            <a:pPr algn="ctr"/>
            <a:r>
              <a:rPr lang="en-GB" sz="4400" b="1" dirty="0" smtClean="0"/>
              <a:t>Size</a:t>
            </a:r>
            <a:endParaRPr lang="en-GB" sz="4400" b="1" dirty="0"/>
          </a:p>
        </p:txBody>
      </p:sp>
      <p:sp>
        <p:nvSpPr>
          <p:cNvPr id="5" name="TextBox 4"/>
          <p:cNvSpPr txBox="1"/>
          <p:nvPr/>
        </p:nvSpPr>
        <p:spPr>
          <a:xfrm>
            <a:off x="6048164" y="3501008"/>
            <a:ext cx="2376264" cy="769441"/>
          </a:xfrm>
          <a:prstGeom prst="rect">
            <a:avLst/>
          </a:prstGeom>
          <a:noFill/>
        </p:spPr>
        <p:txBody>
          <a:bodyPr wrap="square" rtlCol="0">
            <a:spAutoFit/>
          </a:bodyPr>
          <a:lstStyle/>
          <a:p>
            <a:pPr algn="ctr"/>
            <a:r>
              <a:rPr lang="en-GB" sz="4400" b="1" dirty="0" smtClean="0"/>
              <a:t>Structure</a:t>
            </a:r>
            <a:endParaRPr lang="en-GB" sz="4400" b="1" dirty="0"/>
          </a:p>
        </p:txBody>
      </p:sp>
      <p:sp>
        <p:nvSpPr>
          <p:cNvPr id="6" name="TextBox 5"/>
          <p:cNvSpPr txBox="1"/>
          <p:nvPr/>
        </p:nvSpPr>
        <p:spPr>
          <a:xfrm>
            <a:off x="1043608" y="3501008"/>
            <a:ext cx="1728192" cy="769441"/>
          </a:xfrm>
          <a:prstGeom prst="rect">
            <a:avLst/>
          </a:prstGeom>
          <a:noFill/>
        </p:spPr>
        <p:txBody>
          <a:bodyPr wrap="square" rtlCol="0">
            <a:spAutoFit/>
          </a:bodyPr>
          <a:lstStyle/>
          <a:p>
            <a:pPr algn="ctr"/>
            <a:r>
              <a:rPr lang="en-GB" sz="4400" b="1" dirty="0" smtClean="0"/>
              <a:t>Status</a:t>
            </a:r>
            <a:endParaRPr lang="en-GB" sz="4400" b="1" dirty="0"/>
          </a:p>
        </p:txBody>
      </p:sp>
      <p:sp>
        <p:nvSpPr>
          <p:cNvPr id="7" name="TextBox 6"/>
          <p:cNvSpPr txBox="1"/>
          <p:nvPr/>
        </p:nvSpPr>
        <p:spPr>
          <a:xfrm>
            <a:off x="6372200" y="681372"/>
            <a:ext cx="1728192" cy="769441"/>
          </a:xfrm>
          <a:prstGeom prst="rect">
            <a:avLst/>
          </a:prstGeom>
          <a:noFill/>
        </p:spPr>
        <p:txBody>
          <a:bodyPr wrap="square" rtlCol="0">
            <a:spAutoFit/>
          </a:bodyPr>
          <a:lstStyle/>
          <a:p>
            <a:pPr algn="ctr"/>
            <a:r>
              <a:rPr lang="en-GB" sz="4400" b="1" dirty="0" smtClean="0"/>
              <a:t>Style</a:t>
            </a:r>
            <a:endParaRPr lang="en-GB" sz="4400" b="1" dirty="0"/>
          </a:p>
        </p:txBody>
      </p:sp>
      <p:sp>
        <p:nvSpPr>
          <p:cNvPr id="8" name="TextBox 7"/>
          <p:cNvSpPr txBox="1"/>
          <p:nvPr/>
        </p:nvSpPr>
        <p:spPr>
          <a:xfrm>
            <a:off x="3563888" y="1988840"/>
            <a:ext cx="2016224" cy="769441"/>
          </a:xfrm>
          <a:prstGeom prst="rect">
            <a:avLst/>
          </a:prstGeom>
          <a:noFill/>
        </p:spPr>
        <p:txBody>
          <a:bodyPr wrap="square" rtlCol="0">
            <a:spAutoFit/>
          </a:bodyPr>
          <a:lstStyle/>
          <a:p>
            <a:pPr algn="ctr"/>
            <a:r>
              <a:rPr lang="en-GB" sz="4400" b="1" dirty="0" smtClean="0"/>
              <a:t>Sharing</a:t>
            </a:r>
            <a:endParaRPr lang="en-GB" sz="4400" b="1" dirty="0"/>
          </a:p>
        </p:txBody>
      </p:sp>
      <p:sp>
        <p:nvSpPr>
          <p:cNvPr id="9" name="Rounded Rectangle 8"/>
          <p:cNvSpPr/>
          <p:nvPr/>
        </p:nvSpPr>
        <p:spPr>
          <a:xfrm>
            <a:off x="611560" y="1365448"/>
            <a:ext cx="2592288" cy="1775520"/>
          </a:xfrm>
          <a:prstGeom prst="roundRect">
            <a:avLst/>
          </a:prstGeom>
          <a:solidFill>
            <a:schemeClr val="bg1"/>
          </a:solidFill>
          <a:ln w="31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2"/>
                </a:solidFill>
              </a:rPr>
              <a:t>c. 1900 children</a:t>
            </a:r>
          </a:p>
          <a:p>
            <a:pPr algn="ctr"/>
            <a:r>
              <a:rPr lang="en-GB" sz="2000" dirty="0" smtClean="0">
                <a:solidFill>
                  <a:schemeClr val="tx2"/>
                </a:solidFill>
              </a:rPr>
              <a:t>c. 250 staff</a:t>
            </a:r>
          </a:p>
          <a:p>
            <a:pPr algn="ctr"/>
            <a:r>
              <a:rPr lang="en-GB" sz="2000" dirty="0" smtClean="0">
                <a:solidFill>
                  <a:schemeClr val="tx2"/>
                </a:solidFill>
              </a:rPr>
              <a:t>c. £7.5m revenue</a:t>
            </a:r>
          </a:p>
          <a:p>
            <a:pPr algn="ctr"/>
            <a:r>
              <a:rPr lang="en-GB" sz="2000" dirty="0" smtClean="0">
                <a:solidFill>
                  <a:schemeClr val="tx2"/>
                </a:solidFill>
              </a:rPr>
              <a:t>c. £30m+ asset value</a:t>
            </a:r>
            <a:endParaRPr lang="en-GB" sz="2000" dirty="0">
              <a:solidFill>
                <a:schemeClr val="tx2"/>
              </a:solidFill>
            </a:endParaRPr>
          </a:p>
        </p:txBody>
      </p:sp>
      <p:sp>
        <p:nvSpPr>
          <p:cNvPr id="10" name="Rounded Rectangle 9"/>
          <p:cNvSpPr/>
          <p:nvPr/>
        </p:nvSpPr>
        <p:spPr>
          <a:xfrm>
            <a:off x="611560" y="4173760"/>
            <a:ext cx="2592288" cy="1775520"/>
          </a:xfrm>
          <a:prstGeom prst="roundRect">
            <a:avLst/>
          </a:prstGeom>
          <a:solidFill>
            <a:schemeClr val="bg1"/>
          </a:solidFill>
          <a:ln w="31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2"/>
                </a:solidFill>
              </a:rPr>
              <a:t>All schools good or outstanding in latest </a:t>
            </a:r>
            <a:r>
              <a:rPr lang="en-GB" sz="2000" dirty="0" err="1" smtClean="0">
                <a:solidFill>
                  <a:schemeClr val="tx2"/>
                </a:solidFill>
              </a:rPr>
              <a:t>Ofsted</a:t>
            </a:r>
            <a:r>
              <a:rPr lang="en-GB" sz="2000" dirty="0" smtClean="0">
                <a:solidFill>
                  <a:schemeClr val="tx2"/>
                </a:solidFill>
              </a:rPr>
              <a:t> Inspection</a:t>
            </a:r>
            <a:endParaRPr lang="en-GB" sz="2000" dirty="0">
              <a:solidFill>
                <a:schemeClr val="tx2"/>
              </a:solidFill>
            </a:endParaRPr>
          </a:p>
        </p:txBody>
      </p:sp>
      <p:sp>
        <p:nvSpPr>
          <p:cNvPr id="11" name="Rounded Rectangle 10"/>
          <p:cNvSpPr/>
          <p:nvPr/>
        </p:nvSpPr>
        <p:spPr>
          <a:xfrm>
            <a:off x="5958154" y="4173760"/>
            <a:ext cx="2556284" cy="1775520"/>
          </a:xfrm>
          <a:prstGeom prst="roundRect">
            <a:avLst/>
          </a:prstGeom>
          <a:solidFill>
            <a:schemeClr val="bg1"/>
          </a:solidFill>
          <a:ln w="31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2"/>
                </a:solidFill>
              </a:rPr>
              <a:t>Governance based on skills,</a:t>
            </a:r>
          </a:p>
          <a:p>
            <a:pPr algn="ctr"/>
            <a:r>
              <a:rPr lang="en-GB" sz="2000" dirty="0" smtClean="0">
                <a:solidFill>
                  <a:schemeClr val="tx2"/>
                </a:solidFill>
              </a:rPr>
              <a:t>For the benefit of all.</a:t>
            </a:r>
            <a:endParaRPr lang="en-GB" sz="2000" dirty="0">
              <a:solidFill>
                <a:schemeClr val="tx2"/>
              </a:solidFill>
            </a:endParaRPr>
          </a:p>
        </p:txBody>
      </p:sp>
      <p:sp>
        <p:nvSpPr>
          <p:cNvPr id="12" name="Rounded Rectangle 11"/>
          <p:cNvSpPr/>
          <p:nvPr/>
        </p:nvSpPr>
        <p:spPr>
          <a:xfrm>
            <a:off x="3419872" y="2733600"/>
            <a:ext cx="2304256" cy="1775520"/>
          </a:xfrm>
          <a:prstGeom prst="roundRect">
            <a:avLst/>
          </a:prstGeom>
          <a:solidFill>
            <a:schemeClr val="bg1"/>
          </a:solidFill>
          <a:ln w="31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2"/>
                </a:solidFill>
              </a:rPr>
              <a:t>Friendly rivalry </a:t>
            </a:r>
            <a:r>
              <a:rPr lang="en-GB" sz="2000" b="1" dirty="0" smtClean="0">
                <a:solidFill>
                  <a:schemeClr val="tx2"/>
                </a:solidFill>
              </a:rPr>
              <a:t>AND</a:t>
            </a:r>
            <a:r>
              <a:rPr lang="en-GB" sz="2000" dirty="0" smtClean="0">
                <a:solidFill>
                  <a:schemeClr val="tx2"/>
                </a:solidFill>
              </a:rPr>
              <a:t> sharing best practice.</a:t>
            </a:r>
            <a:endParaRPr lang="en-GB" sz="2000" dirty="0">
              <a:solidFill>
                <a:schemeClr val="tx2"/>
              </a:solidFill>
            </a:endParaRPr>
          </a:p>
        </p:txBody>
      </p:sp>
      <p:sp>
        <p:nvSpPr>
          <p:cNvPr id="13" name="Rounded Rectangle 12"/>
          <p:cNvSpPr/>
          <p:nvPr/>
        </p:nvSpPr>
        <p:spPr>
          <a:xfrm>
            <a:off x="5958154" y="1365448"/>
            <a:ext cx="2556284" cy="1775520"/>
          </a:xfrm>
          <a:prstGeom prst="roundRect">
            <a:avLst/>
          </a:prstGeom>
          <a:solidFill>
            <a:schemeClr val="bg1"/>
          </a:solidFill>
          <a:ln w="31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2"/>
                </a:solidFill>
              </a:rPr>
              <a:t>Every school to embrace its unique ethos and construction.</a:t>
            </a:r>
            <a:endParaRPr lang="en-GB" sz="2000" dirty="0">
              <a:solidFill>
                <a:schemeClr val="tx2"/>
              </a:solidFill>
            </a:endParaRPr>
          </a:p>
        </p:txBody>
      </p:sp>
      <p:sp>
        <p:nvSpPr>
          <p:cNvPr id="14" name="Title 1"/>
          <p:cNvSpPr txBox="1">
            <a:spLocks/>
          </p:cNvSpPr>
          <p:nvPr/>
        </p:nvSpPr>
        <p:spPr>
          <a:xfrm>
            <a:off x="457200" y="116632"/>
            <a:ext cx="8229600" cy="706090"/>
          </a:xfrm>
          <a:prstGeom prst="rect">
            <a:avLst/>
          </a:prstGeom>
        </p:spPr>
        <p:txBody>
          <a:bodyPr>
            <a:normAutofit fontScale="97500" lnSpcReduction="10000"/>
          </a:bodyPr>
          <a:lstStyle>
            <a:lvl1pPr algn="ctr" defTabSz="914400" rtl="0" eaLnBrk="1" latinLnBrk="0" hangingPunct="1">
              <a:spcBef>
                <a:spcPct val="0"/>
              </a:spcBef>
              <a:buNone/>
              <a:defRPr sz="4400" kern="1200">
                <a:solidFill>
                  <a:schemeClr val="tx2"/>
                </a:solidFill>
                <a:latin typeface="+mj-lt"/>
                <a:ea typeface="+mj-ea"/>
                <a:cs typeface="+mj-cs"/>
              </a:defRPr>
            </a:lvl1pPr>
          </a:lstStyle>
          <a:p>
            <a:r>
              <a:rPr lang="en-GB" dirty="0" smtClean="0"/>
              <a:t>Why we can be successful</a:t>
            </a:r>
            <a:endParaRPr lang="en-GB" dirty="0"/>
          </a:p>
        </p:txBody>
      </p:sp>
    </p:spTree>
    <p:extLst>
      <p:ext uri="{BB962C8B-B14F-4D97-AF65-F5344CB8AC3E}">
        <p14:creationId xmlns:p14="http://schemas.microsoft.com/office/powerpoint/2010/main" val="14140971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 Multi Academy Trust model</a:t>
            </a:r>
            <a:endParaRPr lang="en-GB" dirty="0"/>
          </a:p>
        </p:txBody>
      </p:sp>
      <p:sp>
        <p:nvSpPr>
          <p:cNvPr id="7" name="Rounded Rectangle 6"/>
          <p:cNvSpPr/>
          <p:nvPr/>
        </p:nvSpPr>
        <p:spPr>
          <a:xfrm>
            <a:off x="7260296" y="780879"/>
            <a:ext cx="1535857" cy="399697"/>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050" b="1" dirty="0" smtClean="0">
                <a:solidFill>
                  <a:schemeClr val="tx1"/>
                </a:solidFill>
              </a:rPr>
              <a:t>Diocesan Board of Education (DBE)</a:t>
            </a:r>
            <a:endParaRPr lang="en-GB" sz="1050" b="1" dirty="0">
              <a:solidFill>
                <a:schemeClr val="tx1"/>
              </a:solidFill>
            </a:endParaRPr>
          </a:p>
        </p:txBody>
      </p:sp>
      <p:sp>
        <p:nvSpPr>
          <p:cNvPr id="8" name="Rounded Rectangle 7"/>
          <p:cNvSpPr/>
          <p:nvPr/>
        </p:nvSpPr>
        <p:spPr>
          <a:xfrm>
            <a:off x="7260295" y="1544992"/>
            <a:ext cx="1535857" cy="399697"/>
          </a:xfrm>
          <a:prstGeom prst="roundRect">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1050" b="1" dirty="0" smtClean="0">
                <a:solidFill>
                  <a:schemeClr val="tx1"/>
                </a:solidFill>
              </a:rPr>
              <a:t>Diocese of Salisbury  Education Trust (DSET)</a:t>
            </a:r>
            <a:endParaRPr lang="en-GB" sz="1050" b="1" dirty="0">
              <a:solidFill>
                <a:schemeClr val="tx1"/>
              </a:solidFill>
            </a:endParaRPr>
          </a:p>
        </p:txBody>
      </p:sp>
      <p:cxnSp>
        <p:nvCxnSpPr>
          <p:cNvPr id="9" name="Straight Arrow Connector 8"/>
          <p:cNvCxnSpPr>
            <a:stCxn id="7" idx="2"/>
            <a:endCxn id="8" idx="0"/>
          </p:cNvCxnSpPr>
          <p:nvPr/>
        </p:nvCxnSpPr>
        <p:spPr>
          <a:xfrm flipH="1">
            <a:off x="8028224" y="1180576"/>
            <a:ext cx="1" cy="3644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8" idx="1"/>
          </p:cNvCxnSpPr>
          <p:nvPr/>
        </p:nvCxnSpPr>
        <p:spPr>
          <a:xfrm flipH="1" flipV="1">
            <a:off x="5231008" y="1742173"/>
            <a:ext cx="2029287" cy="2668"/>
          </a:xfrm>
          <a:prstGeom prst="straightConnector1">
            <a:avLst/>
          </a:prstGeom>
          <a:ln>
            <a:prstDash val="dash"/>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17" idx="3"/>
          </p:cNvCxnSpPr>
          <p:nvPr/>
        </p:nvCxnSpPr>
        <p:spPr>
          <a:xfrm>
            <a:off x="4468421" y="2210225"/>
            <a:ext cx="0" cy="642711"/>
          </a:xfrm>
          <a:prstGeom prst="straightConnector1">
            <a:avLst/>
          </a:prstGeom>
          <a:ln w="19050">
            <a:solidFill>
              <a:schemeClr val="tx2"/>
            </a:solidFill>
            <a:prstDash val="solid"/>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7" name="Cube 16"/>
          <p:cNvSpPr/>
          <p:nvPr/>
        </p:nvSpPr>
        <p:spPr>
          <a:xfrm flipH="1">
            <a:off x="3542177" y="1274121"/>
            <a:ext cx="1728192" cy="936104"/>
          </a:xfrm>
          <a:prstGeom prst="cube">
            <a:avLst>
              <a:gd name="adj" fmla="val 13278"/>
            </a:avLst>
          </a:prstGeom>
          <a:solidFill>
            <a:schemeClr val="tx2"/>
          </a:solidFill>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1600" b="1" dirty="0" smtClean="0">
                <a:solidFill>
                  <a:schemeClr val="bg1"/>
                </a:solidFill>
              </a:rPr>
              <a:t>Wimborne Academy Trust</a:t>
            </a:r>
            <a:endParaRPr lang="en-GB" sz="1600" b="1" dirty="0">
              <a:solidFill>
                <a:schemeClr val="bg1"/>
              </a:solidFill>
            </a:endParaRPr>
          </a:p>
        </p:txBody>
      </p:sp>
      <p:sp>
        <p:nvSpPr>
          <p:cNvPr id="18" name="Cube 17"/>
          <p:cNvSpPr/>
          <p:nvPr/>
        </p:nvSpPr>
        <p:spPr>
          <a:xfrm flipH="1">
            <a:off x="7884368" y="3276606"/>
            <a:ext cx="1152128" cy="663712"/>
          </a:xfrm>
          <a:prstGeom prst="cube">
            <a:avLst>
              <a:gd name="adj" fmla="val 13278"/>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1200" b="1" dirty="0" smtClean="0">
                <a:solidFill>
                  <a:schemeClr val="tx2"/>
                </a:solidFill>
              </a:rPr>
              <a:t>Witchampton VA First </a:t>
            </a:r>
            <a:endParaRPr lang="en-GB" sz="1200" b="1" dirty="0">
              <a:solidFill>
                <a:schemeClr val="tx2"/>
              </a:solidFill>
            </a:endParaRPr>
          </a:p>
        </p:txBody>
      </p:sp>
      <p:sp>
        <p:nvSpPr>
          <p:cNvPr id="20" name="Rectangle 19"/>
          <p:cNvSpPr/>
          <p:nvPr/>
        </p:nvSpPr>
        <p:spPr bwMode="auto">
          <a:xfrm>
            <a:off x="1628308" y="1153421"/>
            <a:ext cx="976786" cy="391571"/>
          </a:xfrm>
          <a:prstGeom prst="rect">
            <a:avLst/>
          </a:prstGeom>
          <a:solidFill>
            <a:schemeClr val="accent3">
              <a:lumMod val="40000"/>
              <a:lumOff val="60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spcBef>
                <a:spcPct val="20000"/>
              </a:spcBef>
              <a:buFont typeface="Wingdings" pitchFamily="2" charset="2"/>
              <a:buNone/>
            </a:pPr>
            <a:r>
              <a:rPr lang="en-GB" sz="1050" b="1" dirty="0">
                <a:solidFill>
                  <a:schemeClr val="tx1"/>
                </a:solidFill>
                <a:latin typeface="Arial" panose="020B0604020202020204" pitchFamily="34" charset="0"/>
                <a:cs typeface="Arial" panose="020B0604020202020204" pitchFamily="34" charset="0"/>
              </a:rPr>
              <a:t>SoS funding agreement</a:t>
            </a:r>
            <a:endParaRPr lang="en-US" sz="1050" b="1" dirty="0">
              <a:solidFill>
                <a:schemeClr val="tx1"/>
              </a:solidFill>
              <a:latin typeface="Arial" panose="020B0604020202020204" pitchFamily="34" charset="0"/>
              <a:cs typeface="Arial" panose="020B0604020202020204" pitchFamily="34" charset="0"/>
            </a:endParaRPr>
          </a:p>
        </p:txBody>
      </p:sp>
      <p:cxnSp>
        <p:nvCxnSpPr>
          <p:cNvPr id="21" name="Straight Arrow Connector 116"/>
          <p:cNvCxnSpPr>
            <a:cxnSpLocks noChangeShapeType="1"/>
            <a:stCxn id="20" idx="2"/>
          </p:cNvCxnSpPr>
          <p:nvPr/>
        </p:nvCxnSpPr>
        <p:spPr bwMode="auto">
          <a:xfrm>
            <a:off x="2116701" y="1544992"/>
            <a:ext cx="1425476" cy="199849"/>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23" name="Cube 22"/>
          <p:cNvSpPr/>
          <p:nvPr/>
        </p:nvSpPr>
        <p:spPr>
          <a:xfrm flipH="1">
            <a:off x="6660232" y="3284984"/>
            <a:ext cx="1108706" cy="655334"/>
          </a:xfrm>
          <a:prstGeom prst="cube">
            <a:avLst>
              <a:gd name="adj" fmla="val 13278"/>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1200" b="1" dirty="0" smtClean="0">
                <a:solidFill>
                  <a:schemeClr val="tx2"/>
                </a:solidFill>
              </a:rPr>
              <a:t>St Michael’s VA  Middle</a:t>
            </a:r>
          </a:p>
        </p:txBody>
      </p:sp>
      <p:sp>
        <p:nvSpPr>
          <p:cNvPr id="27" name="Cube 26"/>
          <p:cNvSpPr/>
          <p:nvPr/>
        </p:nvSpPr>
        <p:spPr>
          <a:xfrm flipH="1">
            <a:off x="2915816" y="3284984"/>
            <a:ext cx="1108706" cy="663712"/>
          </a:xfrm>
          <a:prstGeom prst="cube">
            <a:avLst>
              <a:gd name="adj" fmla="val 13278"/>
            </a:avLst>
          </a:prstGeom>
          <a:gradFill>
            <a:gsLst>
              <a:gs pos="0">
                <a:srgbClr val="FFFF00"/>
              </a:gs>
              <a:gs pos="35000">
                <a:srgbClr val="FFFF99"/>
              </a:gs>
              <a:gs pos="100000">
                <a:srgbClr val="FFFF99"/>
              </a:gs>
            </a:gsLst>
          </a:gra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1200" b="1" dirty="0" smtClean="0">
                <a:solidFill>
                  <a:schemeClr val="tx2"/>
                </a:solidFill>
              </a:rPr>
              <a:t>Hayeswood First </a:t>
            </a:r>
          </a:p>
        </p:txBody>
      </p:sp>
      <p:sp>
        <p:nvSpPr>
          <p:cNvPr id="30" name="Cube 29"/>
          <p:cNvSpPr/>
          <p:nvPr/>
        </p:nvSpPr>
        <p:spPr>
          <a:xfrm flipH="1">
            <a:off x="467544" y="3284984"/>
            <a:ext cx="1108706" cy="663712"/>
          </a:xfrm>
          <a:prstGeom prst="cube">
            <a:avLst>
              <a:gd name="adj" fmla="val 13278"/>
            </a:avLst>
          </a:prstGeom>
          <a:gradFill>
            <a:gsLst>
              <a:gs pos="0">
                <a:srgbClr val="FFFF00"/>
              </a:gs>
              <a:gs pos="35000">
                <a:srgbClr val="FFFF99"/>
              </a:gs>
              <a:gs pos="100000">
                <a:srgbClr val="FFFF99"/>
              </a:gs>
            </a:gsLst>
          </a:gra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1200" b="1" dirty="0" smtClean="0">
                <a:solidFill>
                  <a:schemeClr val="tx2"/>
                </a:solidFill>
              </a:rPr>
              <a:t>Allenbourn Middle</a:t>
            </a:r>
          </a:p>
        </p:txBody>
      </p:sp>
      <p:sp>
        <p:nvSpPr>
          <p:cNvPr id="34" name="Cube 33"/>
          <p:cNvSpPr/>
          <p:nvPr/>
        </p:nvSpPr>
        <p:spPr>
          <a:xfrm flipH="1">
            <a:off x="1691680" y="3284984"/>
            <a:ext cx="1108706" cy="663712"/>
          </a:xfrm>
          <a:prstGeom prst="cube">
            <a:avLst>
              <a:gd name="adj" fmla="val 13278"/>
            </a:avLst>
          </a:prstGeom>
          <a:gradFill>
            <a:gsLst>
              <a:gs pos="0">
                <a:srgbClr val="FFFF00"/>
              </a:gs>
              <a:gs pos="35000">
                <a:srgbClr val="FFFF99"/>
              </a:gs>
              <a:gs pos="100000">
                <a:srgbClr val="FFFF99"/>
              </a:gs>
            </a:gsLst>
          </a:gra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1200" b="1" dirty="0" smtClean="0">
                <a:solidFill>
                  <a:schemeClr val="tx2"/>
                </a:solidFill>
              </a:rPr>
              <a:t>Colehill</a:t>
            </a:r>
          </a:p>
          <a:p>
            <a:pPr algn="ctr"/>
            <a:r>
              <a:rPr lang="en-GB" sz="1200" b="1" dirty="0" smtClean="0">
                <a:solidFill>
                  <a:schemeClr val="tx2"/>
                </a:solidFill>
              </a:rPr>
              <a:t>First </a:t>
            </a:r>
          </a:p>
        </p:txBody>
      </p:sp>
      <p:sp>
        <p:nvSpPr>
          <p:cNvPr id="52" name="Cube 51"/>
          <p:cNvSpPr/>
          <p:nvPr/>
        </p:nvSpPr>
        <p:spPr>
          <a:xfrm flipH="1">
            <a:off x="4139952" y="3284984"/>
            <a:ext cx="1108706" cy="663712"/>
          </a:xfrm>
          <a:prstGeom prst="cube">
            <a:avLst>
              <a:gd name="adj" fmla="val 13278"/>
            </a:avLst>
          </a:prstGeom>
          <a:gradFill>
            <a:gsLst>
              <a:gs pos="0">
                <a:srgbClr val="FFFF00"/>
              </a:gs>
              <a:gs pos="35000">
                <a:srgbClr val="FFFF99"/>
              </a:gs>
              <a:gs pos="100000">
                <a:srgbClr val="FFFF99"/>
              </a:gs>
            </a:gsLst>
          </a:gra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GB" sz="1200" b="1" dirty="0" smtClean="0">
                <a:solidFill>
                  <a:schemeClr val="tx2"/>
                </a:solidFill>
              </a:rPr>
              <a:t>Merley</a:t>
            </a:r>
          </a:p>
          <a:p>
            <a:pPr algn="ctr"/>
            <a:r>
              <a:rPr lang="en-GB" sz="1200" b="1" dirty="0" smtClean="0">
                <a:solidFill>
                  <a:schemeClr val="tx2"/>
                </a:solidFill>
              </a:rPr>
              <a:t>First </a:t>
            </a:r>
          </a:p>
        </p:txBody>
      </p:sp>
      <p:sp>
        <p:nvSpPr>
          <p:cNvPr id="53" name="Cube 52"/>
          <p:cNvSpPr/>
          <p:nvPr/>
        </p:nvSpPr>
        <p:spPr>
          <a:xfrm flipH="1">
            <a:off x="5436096" y="3284984"/>
            <a:ext cx="1108706" cy="663712"/>
          </a:xfrm>
          <a:prstGeom prst="cube">
            <a:avLst>
              <a:gd name="adj" fmla="val 13278"/>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1200" b="1" dirty="0" smtClean="0">
                <a:solidFill>
                  <a:schemeClr val="tx2"/>
                </a:solidFill>
              </a:rPr>
              <a:t>St John’s VC  First</a:t>
            </a:r>
          </a:p>
        </p:txBody>
      </p:sp>
      <p:sp>
        <p:nvSpPr>
          <p:cNvPr id="81" name="TextBox 80"/>
          <p:cNvSpPr txBox="1"/>
          <p:nvPr/>
        </p:nvSpPr>
        <p:spPr>
          <a:xfrm>
            <a:off x="755576" y="4077072"/>
            <a:ext cx="7934416" cy="369332"/>
          </a:xfrm>
          <a:prstGeom prst="rect">
            <a:avLst/>
          </a:prstGeom>
          <a:noFill/>
        </p:spPr>
        <p:txBody>
          <a:bodyPr wrap="none" rtlCol="0">
            <a:spAutoFit/>
          </a:bodyPr>
          <a:lstStyle/>
          <a:p>
            <a:r>
              <a:rPr lang="en-GB" dirty="0" smtClean="0"/>
              <a:t>Schools become academies within the Trust with their own leaders and governors </a:t>
            </a:r>
            <a:endParaRPr lang="en-GB" dirty="0"/>
          </a:p>
        </p:txBody>
      </p:sp>
      <p:sp>
        <p:nvSpPr>
          <p:cNvPr id="82" name="TextBox 81"/>
          <p:cNvSpPr txBox="1"/>
          <p:nvPr/>
        </p:nvSpPr>
        <p:spPr>
          <a:xfrm>
            <a:off x="223977" y="1756915"/>
            <a:ext cx="1680268" cy="369332"/>
          </a:xfrm>
          <a:prstGeom prst="rect">
            <a:avLst/>
          </a:prstGeom>
          <a:noFill/>
        </p:spPr>
        <p:txBody>
          <a:bodyPr wrap="none" rtlCol="0">
            <a:spAutoFit/>
          </a:bodyPr>
          <a:lstStyle/>
          <a:p>
            <a:pPr algn="ctr"/>
            <a:r>
              <a:rPr lang="en-GB" dirty="0" smtClean="0"/>
              <a:t>Trust leadership</a:t>
            </a:r>
            <a:endParaRPr lang="en-GB" dirty="0"/>
          </a:p>
        </p:txBody>
      </p:sp>
      <p:cxnSp>
        <p:nvCxnSpPr>
          <p:cNvPr id="38" name="Straight Connector 37"/>
          <p:cNvCxnSpPr/>
          <p:nvPr/>
        </p:nvCxnSpPr>
        <p:spPr>
          <a:xfrm>
            <a:off x="899592" y="2852936"/>
            <a:ext cx="763284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a:off x="899592" y="285293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2195736" y="285293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3419872" y="285293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4644008" y="285293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a:off x="5868144" y="285293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a:off x="7164288" y="285293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a:off x="8532440" y="2852936"/>
            <a:ext cx="0" cy="36004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1885528" y="4581128"/>
            <a:ext cx="4572000" cy="1477328"/>
          </a:xfrm>
          <a:prstGeom prst="rect">
            <a:avLst/>
          </a:prstGeom>
        </p:spPr>
        <p:txBody>
          <a:bodyPr>
            <a:spAutoFit/>
          </a:bodyPr>
          <a:lstStyle/>
          <a:p>
            <a:pPr algn="ctr"/>
            <a:r>
              <a:rPr lang="en-GB" dirty="0">
                <a:solidFill>
                  <a:srgbClr val="002060"/>
                </a:solidFill>
              </a:rPr>
              <a:t>LGBs will have appropriate Foundation representation to reflect their VA/VC/C </a:t>
            </a:r>
            <a:r>
              <a:rPr lang="en-GB" dirty="0" smtClean="0">
                <a:solidFill>
                  <a:srgbClr val="002060"/>
                </a:solidFill>
              </a:rPr>
              <a:t>status</a:t>
            </a:r>
          </a:p>
          <a:p>
            <a:pPr algn="ctr"/>
            <a:endParaRPr lang="en-GB" dirty="0">
              <a:solidFill>
                <a:srgbClr val="002060"/>
              </a:solidFill>
            </a:endParaRPr>
          </a:p>
          <a:p>
            <a:pPr algn="ctr"/>
            <a:r>
              <a:rPr lang="en-GB" dirty="0" smtClean="0">
                <a:solidFill>
                  <a:srgbClr val="002060"/>
                </a:solidFill>
              </a:rPr>
              <a:t>Colehill’s local Governing Body will retain it’s community status</a:t>
            </a:r>
            <a:endParaRPr lang="en-GB" dirty="0">
              <a:solidFill>
                <a:srgbClr val="002060"/>
              </a:solidFill>
            </a:endParaRPr>
          </a:p>
        </p:txBody>
      </p:sp>
      <p:sp>
        <p:nvSpPr>
          <p:cNvPr id="4" name="Oval 3"/>
          <p:cNvSpPr/>
          <p:nvPr/>
        </p:nvSpPr>
        <p:spPr>
          <a:xfrm>
            <a:off x="2555776" y="2996952"/>
            <a:ext cx="1680268" cy="1228782"/>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69753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1187624" y="4509120"/>
            <a:ext cx="3456384" cy="1597530"/>
          </a:xfrm>
          <a:prstGeom prst="roundRect">
            <a:avLst/>
          </a:prstGeom>
          <a:solidFill>
            <a:srgbClr val="CCE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2"/>
                </a:solidFill>
              </a:rPr>
              <a:t>Local Governing Bodies </a:t>
            </a:r>
          </a:p>
          <a:p>
            <a:pPr algn="ctr"/>
            <a:r>
              <a:rPr lang="en-GB" b="1" dirty="0" smtClean="0">
                <a:solidFill>
                  <a:schemeClr val="tx2"/>
                </a:solidFill>
              </a:rPr>
              <a:t>(min 9 Governors)</a:t>
            </a:r>
          </a:p>
        </p:txBody>
      </p:sp>
      <p:sp>
        <p:nvSpPr>
          <p:cNvPr id="2" name="Title 1"/>
          <p:cNvSpPr>
            <a:spLocks noGrp="1"/>
          </p:cNvSpPr>
          <p:nvPr>
            <p:ph type="title"/>
          </p:nvPr>
        </p:nvSpPr>
        <p:spPr/>
        <p:txBody>
          <a:bodyPr>
            <a:normAutofit fontScale="90000"/>
          </a:bodyPr>
          <a:lstStyle/>
          <a:p>
            <a:r>
              <a:rPr lang="en-GB" dirty="0" smtClean="0"/>
              <a:t>The Proposed Governance of the Trust</a:t>
            </a:r>
            <a:endParaRPr lang="en-GB" dirty="0"/>
          </a:p>
        </p:txBody>
      </p:sp>
      <p:sp>
        <p:nvSpPr>
          <p:cNvPr id="3" name="Rounded Rectangle 2"/>
          <p:cNvSpPr/>
          <p:nvPr/>
        </p:nvSpPr>
        <p:spPr>
          <a:xfrm>
            <a:off x="467544" y="908720"/>
            <a:ext cx="5256584" cy="1368152"/>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2"/>
                </a:solidFill>
              </a:rPr>
              <a:t>Trust Members (5)</a:t>
            </a:r>
          </a:p>
          <a:p>
            <a:pPr algn="ctr"/>
            <a:r>
              <a:rPr lang="en-GB" dirty="0" smtClean="0">
                <a:solidFill>
                  <a:schemeClr val="tx2"/>
                </a:solidFill>
              </a:rPr>
              <a:t>Diocesan Foundation Members x 2</a:t>
            </a:r>
          </a:p>
          <a:p>
            <a:pPr algn="ctr"/>
            <a:r>
              <a:rPr lang="en-GB" dirty="0" smtClean="0">
                <a:solidFill>
                  <a:schemeClr val="tx2"/>
                </a:solidFill>
              </a:rPr>
              <a:t>Non-CofE Members x 2</a:t>
            </a:r>
          </a:p>
          <a:p>
            <a:pPr algn="ctr"/>
            <a:r>
              <a:rPr lang="en-GB" dirty="0" smtClean="0">
                <a:solidFill>
                  <a:schemeClr val="tx2"/>
                </a:solidFill>
              </a:rPr>
              <a:t>Chair of the Trust Board</a:t>
            </a:r>
            <a:endParaRPr lang="en-GB" dirty="0">
              <a:solidFill>
                <a:schemeClr val="tx2"/>
              </a:solidFill>
            </a:endParaRPr>
          </a:p>
        </p:txBody>
      </p:sp>
      <p:sp>
        <p:nvSpPr>
          <p:cNvPr id="6" name="Rounded Rectangle 5"/>
          <p:cNvSpPr/>
          <p:nvPr/>
        </p:nvSpPr>
        <p:spPr>
          <a:xfrm>
            <a:off x="467544" y="2348880"/>
            <a:ext cx="5256584" cy="170581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2"/>
                </a:solidFill>
              </a:rPr>
              <a:t>Board of Trustees (9 - min 50% Foundation)</a:t>
            </a:r>
          </a:p>
          <a:p>
            <a:pPr algn="ctr"/>
            <a:r>
              <a:rPr lang="en-GB" dirty="0">
                <a:solidFill>
                  <a:schemeClr val="tx2"/>
                </a:solidFill>
              </a:rPr>
              <a:t>E</a:t>
            </a:r>
            <a:r>
              <a:rPr lang="en-GB" dirty="0" smtClean="0">
                <a:solidFill>
                  <a:schemeClr val="tx2"/>
                </a:solidFill>
              </a:rPr>
              <a:t>lected Chairs from the </a:t>
            </a:r>
            <a:r>
              <a:rPr lang="en-GB" dirty="0">
                <a:solidFill>
                  <a:schemeClr val="tx2"/>
                </a:solidFill>
              </a:rPr>
              <a:t>7</a:t>
            </a:r>
            <a:r>
              <a:rPr lang="en-GB" dirty="0" smtClean="0">
                <a:solidFill>
                  <a:schemeClr val="tx2"/>
                </a:solidFill>
              </a:rPr>
              <a:t> academies x 2</a:t>
            </a:r>
          </a:p>
          <a:p>
            <a:pPr algn="ctr"/>
            <a:r>
              <a:rPr lang="en-GB" dirty="0" smtClean="0">
                <a:solidFill>
                  <a:schemeClr val="tx2"/>
                </a:solidFill>
              </a:rPr>
              <a:t>Skill based Trustees appointed by the Members x 6</a:t>
            </a:r>
          </a:p>
          <a:p>
            <a:pPr algn="ctr"/>
            <a:r>
              <a:rPr lang="en-GB" dirty="0" smtClean="0">
                <a:solidFill>
                  <a:schemeClr val="tx2"/>
                </a:solidFill>
              </a:rPr>
              <a:t>Chief Exec of the Trust</a:t>
            </a:r>
          </a:p>
          <a:p>
            <a:pPr algn="ctr"/>
            <a:r>
              <a:rPr lang="en-GB" dirty="0" smtClean="0">
                <a:solidFill>
                  <a:schemeClr val="tx2"/>
                </a:solidFill>
              </a:rPr>
              <a:t>(Elected head – non voting)</a:t>
            </a:r>
          </a:p>
          <a:p>
            <a:pPr algn="ctr"/>
            <a:r>
              <a:rPr lang="en-GB" dirty="0" smtClean="0">
                <a:solidFill>
                  <a:schemeClr val="tx2"/>
                </a:solidFill>
              </a:rPr>
              <a:t>(Finance Director non-voting)</a:t>
            </a:r>
          </a:p>
        </p:txBody>
      </p:sp>
      <p:sp>
        <p:nvSpPr>
          <p:cNvPr id="7" name="TextBox 6"/>
          <p:cNvSpPr txBox="1"/>
          <p:nvPr/>
        </p:nvSpPr>
        <p:spPr>
          <a:xfrm>
            <a:off x="5868144" y="1628800"/>
            <a:ext cx="3275856" cy="2646878"/>
          </a:xfrm>
          <a:prstGeom prst="rect">
            <a:avLst/>
          </a:prstGeom>
          <a:noFill/>
        </p:spPr>
        <p:txBody>
          <a:bodyPr wrap="square" rtlCol="0">
            <a:spAutoFit/>
          </a:bodyPr>
          <a:lstStyle/>
          <a:p>
            <a:r>
              <a:rPr lang="en-GB" b="1" dirty="0" smtClean="0">
                <a:solidFill>
                  <a:srgbClr val="002060"/>
                </a:solidFill>
              </a:rPr>
              <a:t>Skills based </a:t>
            </a:r>
            <a:r>
              <a:rPr lang="en-GB" dirty="0">
                <a:solidFill>
                  <a:srgbClr val="002060"/>
                </a:solidFill>
              </a:rPr>
              <a:t>B</a:t>
            </a:r>
            <a:r>
              <a:rPr lang="en-GB" dirty="0" smtClean="0">
                <a:solidFill>
                  <a:srgbClr val="002060"/>
                </a:solidFill>
              </a:rPr>
              <a:t>oard selected from existing school Governing Bodies where available:-</a:t>
            </a:r>
          </a:p>
          <a:p>
            <a:pPr marL="285750" indent="-100013">
              <a:buFont typeface="Arial" panose="020B0604020202020204" pitchFamily="34" charset="0"/>
              <a:buChar char="•"/>
            </a:pPr>
            <a:r>
              <a:rPr lang="en-GB" sz="1600" dirty="0" smtClean="0">
                <a:solidFill>
                  <a:srgbClr val="002060"/>
                </a:solidFill>
              </a:rPr>
              <a:t>Finance</a:t>
            </a:r>
          </a:p>
          <a:p>
            <a:pPr marL="285750" indent="-100013">
              <a:buFont typeface="Arial" panose="020B0604020202020204" pitchFamily="34" charset="0"/>
              <a:buChar char="•"/>
            </a:pPr>
            <a:r>
              <a:rPr lang="en-GB" sz="1600" dirty="0" smtClean="0">
                <a:solidFill>
                  <a:srgbClr val="002060"/>
                </a:solidFill>
              </a:rPr>
              <a:t>Company management</a:t>
            </a:r>
          </a:p>
          <a:p>
            <a:pPr marL="285750" indent="-100013">
              <a:buFont typeface="Arial" panose="020B0604020202020204" pitchFamily="34" charset="0"/>
              <a:buChar char="•"/>
            </a:pPr>
            <a:r>
              <a:rPr lang="en-GB" sz="1600" dirty="0" smtClean="0">
                <a:solidFill>
                  <a:srgbClr val="002060"/>
                </a:solidFill>
              </a:rPr>
              <a:t>Educationalist</a:t>
            </a:r>
          </a:p>
          <a:p>
            <a:pPr marL="285750" indent="-100013">
              <a:buFont typeface="Arial" panose="020B0604020202020204" pitchFamily="34" charset="0"/>
              <a:buChar char="•"/>
            </a:pPr>
            <a:r>
              <a:rPr lang="en-GB" sz="1600" dirty="0" smtClean="0">
                <a:solidFill>
                  <a:srgbClr val="002060"/>
                </a:solidFill>
              </a:rPr>
              <a:t>HR/ Personnel</a:t>
            </a:r>
          </a:p>
          <a:p>
            <a:pPr marL="285750" indent="-100013">
              <a:buFont typeface="Arial" panose="020B0604020202020204" pitchFamily="34" charset="0"/>
              <a:buChar char="•"/>
            </a:pPr>
            <a:r>
              <a:rPr lang="en-GB" sz="1600" dirty="0" smtClean="0">
                <a:solidFill>
                  <a:srgbClr val="002060"/>
                </a:solidFill>
              </a:rPr>
              <a:t>Legal</a:t>
            </a:r>
          </a:p>
          <a:p>
            <a:pPr marL="285750" indent="-100013">
              <a:buFont typeface="Arial" panose="020B0604020202020204" pitchFamily="34" charset="0"/>
              <a:buChar char="•"/>
            </a:pPr>
            <a:r>
              <a:rPr lang="en-GB" sz="1600" dirty="0" smtClean="0">
                <a:solidFill>
                  <a:srgbClr val="002060"/>
                </a:solidFill>
              </a:rPr>
              <a:t>Assets</a:t>
            </a:r>
          </a:p>
          <a:p>
            <a:pPr marL="285750" indent="-100013">
              <a:buFont typeface="Arial" panose="020B0604020202020204" pitchFamily="34" charset="0"/>
              <a:buChar char="•"/>
            </a:pPr>
            <a:r>
              <a:rPr lang="en-GB" sz="1600" dirty="0" smtClean="0">
                <a:solidFill>
                  <a:srgbClr val="002060"/>
                </a:solidFill>
              </a:rPr>
              <a:t>PR /</a:t>
            </a:r>
            <a:r>
              <a:rPr lang="en-GB" sz="1600" dirty="0" err="1" smtClean="0">
                <a:solidFill>
                  <a:srgbClr val="002060"/>
                </a:solidFill>
              </a:rPr>
              <a:t>Comms</a:t>
            </a:r>
            <a:endParaRPr lang="en-GB" sz="1600" dirty="0" smtClean="0">
              <a:solidFill>
                <a:srgbClr val="002060"/>
              </a:solidFill>
            </a:endParaRPr>
          </a:p>
        </p:txBody>
      </p:sp>
      <p:sp>
        <p:nvSpPr>
          <p:cNvPr id="10" name="TextBox 9"/>
          <p:cNvSpPr txBox="1"/>
          <p:nvPr/>
        </p:nvSpPr>
        <p:spPr>
          <a:xfrm>
            <a:off x="5220072" y="4869160"/>
            <a:ext cx="3528392" cy="923330"/>
          </a:xfrm>
          <a:prstGeom prst="rect">
            <a:avLst/>
          </a:prstGeom>
          <a:noFill/>
        </p:spPr>
        <p:txBody>
          <a:bodyPr wrap="square" rtlCol="0">
            <a:spAutoFit/>
          </a:bodyPr>
          <a:lstStyle/>
          <a:p>
            <a:r>
              <a:rPr lang="en-GB" dirty="0" smtClean="0">
                <a:solidFill>
                  <a:srgbClr val="002060"/>
                </a:solidFill>
              </a:rPr>
              <a:t>Each school to retain a Local Governing Body with </a:t>
            </a:r>
            <a:r>
              <a:rPr lang="en-GB" i="1" dirty="0" smtClean="0">
                <a:solidFill>
                  <a:srgbClr val="002060"/>
                </a:solidFill>
              </a:rPr>
              <a:t>significant</a:t>
            </a:r>
            <a:r>
              <a:rPr lang="en-GB" dirty="0" smtClean="0">
                <a:solidFill>
                  <a:srgbClr val="002060"/>
                </a:solidFill>
              </a:rPr>
              <a:t> delegated responsibility</a:t>
            </a:r>
          </a:p>
        </p:txBody>
      </p:sp>
    </p:spTree>
    <p:extLst>
      <p:ext uri="{BB962C8B-B14F-4D97-AF65-F5344CB8AC3E}">
        <p14:creationId xmlns:p14="http://schemas.microsoft.com/office/powerpoint/2010/main" val="13454459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Academy Trust Governance roles</a:t>
            </a:r>
            <a:endParaRPr lang="en-GB" dirty="0"/>
          </a:p>
        </p:txBody>
      </p:sp>
      <p:sp>
        <p:nvSpPr>
          <p:cNvPr id="3" name="Rectangle 4"/>
          <p:cNvSpPr>
            <a:spLocks noChangeArrowheads="1"/>
          </p:cNvSpPr>
          <p:nvPr/>
        </p:nvSpPr>
        <p:spPr bwMode="auto">
          <a:xfrm>
            <a:off x="179512" y="836712"/>
            <a:ext cx="8747904" cy="340519"/>
          </a:xfrm>
          <a:prstGeom prst="rect">
            <a:avLst/>
          </a:prstGeom>
          <a:solidFill>
            <a:schemeClr val="accent1">
              <a:lumMod val="20000"/>
              <a:lumOff val="80000"/>
            </a:schemeClr>
          </a:solidFill>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smtClean="0">
                <a:solidFill>
                  <a:schemeClr val="tx2"/>
                </a:solidFill>
              </a:rPr>
              <a:t>A </a:t>
            </a:r>
            <a:r>
              <a:rPr lang="en-GB" altLang="en-US" dirty="0">
                <a:solidFill>
                  <a:schemeClr val="tx2"/>
                </a:solidFill>
              </a:rPr>
              <a:t>charitable company limited by guarantee</a:t>
            </a:r>
          </a:p>
        </p:txBody>
      </p:sp>
      <p:sp>
        <p:nvSpPr>
          <p:cNvPr id="4" name="Rectangle 3"/>
          <p:cNvSpPr>
            <a:spLocks noChangeArrowheads="1"/>
          </p:cNvSpPr>
          <p:nvPr/>
        </p:nvSpPr>
        <p:spPr bwMode="auto">
          <a:xfrm>
            <a:off x="179513" y="1340768"/>
            <a:ext cx="2376263" cy="4824536"/>
          </a:xfrm>
          <a:prstGeom prst="rect">
            <a:avLst/>
          </a:prstGeom>
          <a:solidFill>
            <a:schemeClr val="accent1">
              <a:lumMod val="20000"/>
              <a:lumOff val="80000"/>
            </a:schemeClr>
          </a:solidFill>
          <a:ln>
            <a:solidFill>
              <a:srgbClr val="3C1A56"/>
            </a:solidFill>
          </a:ln>
          <a:effectLst/>
          <a:extLst/>
        </p:spPr>
        <p:txBody>
          <a:bodyPr tIns="108000"/>
          <a:lstStyle/>
          <a:p>
            <a:pPr algn="ctr">
              <a:defRPr/>
            </a:pPr>
            <a:r>
              <a:rPr lang="en-GB" sz="2000" b="1" dirty="0" smtClean="0">
                <a:solidFill>
                  <a:schemeClr val="tx2"/>
                </a:solidFill>
              </a:rPr>
              <a:t>Members</a:t>
            </a:r>
          </a:p>
          <a:p>
            <a:pPr marL="0" lvl="1">
              <a:spcBef>
                <a:spcPct val="20000"/>
              </a:spcBef>
              <a:spcAft>
                <a:spcPts val="600"/>
              </a:spcAft>
              <a:buClr>
                <a:schemeClr val="accent4"/>
              </a:buClr>
              <a:defRPr/>
            </a:pPr>
            <a:r>
              <a:rPr lang="en-GB" sz="1600" dirty="0">
                <a:solidFill>
                  <a:schemeClr val="tx2"/>
                </a:solidFill>
                <a:latin typeface="Arial" panose="020B0604020202020204" pitchFamily="34" charset="0"/>
                <a:cs typeface="Arial" panose="020B0604020202020204" pitchFamily="34" charset="0"/>
              </a:rPr>
              <a:t>Agree the articles which define the charitable purpose and how the AT will run</a:t>
            </a:r>
          </a:p>
          <a:p>
            <a:pPr marL="0" lvl="1">
              <a:spcBef>
                <a:spcPct val="20000"/>
              </a:spcBef>
              <a:spcAft>
                <a:spcPts val="600"/>
              </a:spcAft>
              <a:buClr>
                <a:schemeClr val="accent4"/>
              </a:buClr>
              <a:defRPr/>
            </a:pPr>
            <a:r>
              <a:rPr lang="en-GB" sz="1600" dirty="0">
                <a:solidFill>
                  <a:schemeClr val="tx2"/>
                </a:solidFill>
                <a:latin typeface="Arial" panose="020B0604020202020204" pitchFamily="34" charset="0"/>
                <a:cs typeface="Arial" panose="020B0604020202020204" pitchFamily="34" charset="0"/>
              </a:rPr>
              <a:t>Appoint some trustees and power to remove trustees</a:t>
            </a:r>
          </a:p>
          <a:p>
            <a:pPr marL="0" lvl="1">
              <a:spcBef>
                <a:spcPct val="20000"/>
              </a:spcBef>
              <a:spcAft>
                <a:spcPts val="600"/>
              </a:spcAft>
              <a:buClr>
                <a:schemeClr val="accent4"/>
              </a:buClr>
              <a:defRPr/>
            </a:pPr>
            <a:r>
              <a:rPr lang="en-GB" sz="1600" dirty="0">
                <a:solidFill>
                  <a:schemeClr val="tx2"/>
                </a:solidFill>
                <a:latin typeface="Arial" panose="020B0604020202020204" pitchFamily="34" charset="0"/>
                <a:cs typeface="Arial" panose="020B0604020202020204" pitchFamily="34" charset="0"/>
              </a:rPr>
              <a:t>Sign off company accounts and annual report</a:t>
            </a:r>
          </a:p>
          <a:p>
            <a:pPr marL="0" lvl="1">
              <a:spcBef>
                <a:spcPct val="20000"/>
              </a:spcBef>
              <a:spcAft>
                <a:spcPts val="600"/>
              </a:spcAft>
              <a:buClr>
                <a:schemeClr val="accent4"/>
              </a:buClr>
              <a:defRPr/>
            </a:pPr>
            <a:r>
              <a:rPr lang="en-GB" sz="1600" dirty="0">
                <a:solidFill>
                  <a:schemeClr val="tx2"/>
                </a:solidFill>
                <a:latin typeface="Arial" panose="020B0604020202020204" pitchFamily="34" charset="0"/>
                <a:cs typeface="Arial" panose="020B0604020202020204" pitchFamily="34" charset="0"/>
              </a:rPr>
              <a:t>Power to amend Articles</a:t>
            </a:r>
          </a:p>
          <a:p>
            <a:pPr marL="0" lvl="1">
              <a:spcBef>
                <a:spcPct val="20000"/>
              </a:spcBef>
              <a:spcAft>
                <a:spcPts val="600"/>
              </a:spcAft>
              <a:buClr>
                <a:schemeClr val="accent4"/>
              </a:buClr>
              <a:defRPr/>
            </a:pPr>
            <a:r>
              <a:rPr lang="en-GB" sz="1600" dirty="0">
                <a:solidFill>
                  <a:schemeClr val="tx2"/>
                </a:solidFill>
                <a:latin typeface="Arial" panose="020B0604020202020204" pitchFamily="34" charset="0"/>
                <a:cs typeface="Arial" panose="020B0604020202020204" pitchFamily="34" charset="0"/>
              </a:rPr>
              <a:t>Hold Board of Trustees to account</a:t>
            </a:r>
          </a:p>
        </p:txBody>
      </p:sp>
      <p:sp>
        <p:nvSpPr>
          <p:cNvPr id="5" name="Rectangle 4"/>
          <p:cNvSpPr>
            <a:spLocks noChangeArrowheads="1"/>
          </p:cNvSpPr>
          <p:nvPr/>
        </p:nvSpPr>
        <p:spPr bwMode="auto">
          <a:xfrm>
            <a:off x="2699792" y="1340768"/>
            <a:ext cx="3024336" cy="4824536"/>
          </a:xfrm>
          <a:prstGeom prst="rect">
            <a:avLst/>
          </a:prstGeom>
          <a:solidFill>
            <a:schemeClr val="accent1">
              <a:lumMod val="20000"/>
              <a:lumOff val="80000"/>
            </a:schemeClr>
          </a:solidFill>
          <a:ln>
            <a:solidFill>
              <a:srgbClr val="3C1A56"/>
            </a:solidFill>
          </a:ln>
          <a:effectLst/>
          <a:extLst/>
        </p:spPr>
        <p:txBody>
          <a:bodyPr tIns="108000"/>
          <a:lstStyle/>
          <a:p>
            <a:pPr algn="ctr">
              <a:defRPr/>
            </a:pPr>
            <a:r>
              <a:rPr lang="en-GB" sz="2000" b="1" dirty="0">
                <a:solidFill>
                  <a:schemeClr val="tx2"/>
                </a:solidFill>
              </a:rPr>
              <a:t>Trustees</a:t>
            </a:r>
          </a:p>
          <a:p>
            <a:pPr marL="0" lvl="1">
              <a:spcBef>
                <a:spcPct val="20000"/>
              </a:spcBef>
              <a:spcAft>
                <a:spcPts val="600"/>
              </a:spcAft>
              <a:buClr>
                <a:schemeClr val="accent4"/>
              </a:buClr>
              <a:defRPr/>
            </a:pPr>
            <a:r>
              <a:rPr lang="en-GB" sz="1600" dirty="0">
                <a:solidFill>
                  <a:schemeClr val="tx2"/>
                </a:solidFill>
                <a:latin typeface="Arial" panose="020B0604020202020204" pitchFamily="34" charset="0"/>
                <a:cs typeface="Arial" panose="020B0604020202020204" pitchFamily="34" charset="0"/>
              </a:rPr>
              <a:t>Company directors and charitable trustees responsible for operation of the Academy Trust, including:</a:t>
            </a:r>
          </a:p>
          <a:p>
            <a:pPr marL="0" lvl="1">
              <a:spcBef>
                <a:spcPct val="20000"/>
              </a:spcBef>
              <a:buClr>
                <a:schemeClr val="accent4"/>
              </a:buClr>
              <a:defRPr/>
            </a:pPr>
            <a:r>
              <a:rPr lang="en-GB" sz="1600" dirty="0">
                <a:solidFill>
                  <a:schemeClr val="tx2"/>
                </a:solidFill>
                <a:latin typeface="Arial" panose="020B0604020202020204" pitchFamily="34" charset="0"/>
                <a:cs typeface="Arial" panose="020B0604020202020204" pitchFamily="34" charset="0"/>
              </a:rPr>
              <a:t>The 3 core functions common to all governing bodies</a:t>
            </a:r>
          </a:p>
          <a:p>
            <a:pPr lvl="1">
              <a:spcBef>
                <a:spcPct val="20000"/>
              </a:spcBef>
              <a:spcAft>
                <a:spcPts val="600"/>
              </a:spcAft>
              <a:buClr>
                <a:schemeClr val="accent4"/>
              </a:buClr>
              <a:defRPr/>
            </a:pPr>
            <a:r>
              <a:rPr lang="en-GB" sz="1400" b="1" dirty="0">
                <a:solidFill>
                  <a:schemeClr val="tx2"/>
                </a:solidFill>
                <a:latin typeface="Arial" panose="020B0604020202020204" pitchFamily="34" charset="0"/>
                <a:cs typeface="Arial" panose="020B0604020202020204" pitchFamily="34" charset="0"/>
              </a:rPr>
              <a:t>Set Strategic Direction</a:t>
            </a:r>
          </a:p>
          <a:p>
            <a:pPr lvl="1">
              <a:spcBef>
                <a:spcPct val="20000"/>
              </a:spcBef>
              <a:spcAft>
                <a:spcPts val="600"/>
              </a:spcAft>
              <a:buClr>
                <a:schemeClr val="accent4"/>
              </a:buClr>
              <a:defRPr/>
            </a:pPr>
            <a:r>
              <a:rPr lang="en-GB" sz="1400" b="1" dirty="0">
                <a:solidFill>
                  <a:schemeClr val="tx2"/>
                </a:solidFill>
                <a:latin typeface="Arial" panose="020B0604020202020204" pitchFamily="34" charset="0"/>
                <a:cs typeface="Arial" panose="020B0604020202020204" pitchFamily="34" charset="0"/>
              </a:rPr>
              <a:t>Create Robust Accountability</a:t>
            </a:r>
          </a:p>
          <a:p>
            <a:pPr lvl="1">
              <a:spcBef>
                <a:spcPct val="20000"/>
              </a:spcBef>
              <a:spcAft>
                <a:spcPts val="600"/>
              </a:spcAft>
              <a:buClr>
                <a:schemeClr val="accent4"/>
              </a:buClr>
              <a:defRPr/>
            </a:pPr>
            <a:r>
              <a:rPr lang="en-GB" sz="1400" b="1" dirty="0">
                <a:solidFill>
                  <a:schemeClr val="tx2"/>
                </a:solidFill>
                <a:latin typeface="Arial" panose="020B0604020202020204" pitchFamily="34" charset="0"/>
                <a:cs typeface="Arial" panose="020B0604020202020204" pitchFamily="34" charset="0"/>
              </a:rPr>
              <a:t>Ensuring Best Use of Financial Resources</a:t>
            </a:r>
          </a:p>
          <a:p>
            <a:pPr marL="0" lvl="1">
              <a:spcBef>
                <a:spcPct val="20000"/>
              </a:spcBef>
              <a:spcAft>
                <a:spcPts val="600"/>
              </a:spcAft>
              <a:buClr>
                <a:schemeClr val="accent4"/>
              </a:buClr>
              <a:defRPr/>
            </a:pPr>
            <a:r>
              <a:rPr lang="en-GB" sz="1600" dirty="0">
                <a:solidFill>
                  <a:schemeClr val="tx2"/>
                </a:solidFill>
                <a:latin typeface="Arial" panose="020B0604020202020204" pitchFamily="34" charset="0"/>
                <a:cs typeface="Arial" panose="020B0604020202020204" pitchFamily="34" charset="0"/>
              </a:rPr>
              <a:t>Ensuring compliance with charity and company law and Funding Agreement agreed with SoS </a:t>
            </a:r>
          </a:p>
          <a:p>
            <a:pPr>
              <a:defRPr/>
            </a:pPr>
            <a:endParaRPr lang="en-GB" sz="1600" dirty="0">
              <a:solidFill>
                <a:schemeClr val="tx2"/>
              </a:solidFill>
            </a:endParaRPr>
          </a:p>
        </p:txBody>
      </p:sp>
      <p:sp>
        <p:nvSpPr>
          <p:cNvPr id="6" name="Rectangle 5"/>
          <p:cNvSpPr>
            <a:spLocks noChangeArrowheads="1"/>
          </p:cNvSpPr>
          <p:nvPr/>
        </p:nvSpPr>
        <p:spPr bwMode="auto">
          <a:xfrm>
            <a:off x="5940152" y="1340768"/>
            <a:ext cx="2987264" cy="4824536"/>
          </a:xfrm>
          <a:prstGeom prst="rect">
            <a:avLst/>
          </a:prstGeom>
          <a:solidFill>
            <a:schemeClr val="accent1">
              <a:lumMod val="20000"/>
              <a:lumOff val="80000"/>
            </a:schemeClr>
          </a:solidFill>
          <a:ln>
            <a:solidFill>
              <a:srgbClr val="3C1A56"/>
            </a:solidFill>
          </a:ln>
          <a:effectLst/>
          <a:extLst/>
        </p:spPr>
        <p:txBody>
          <a:bodyPr tIns="108000"/>
          <a:lstStyle/>
          <a:p>
            <a:pPr algn="ctr">
              <a:defRPr/>
            </a:pPr>
            <a:r>
              <a:rPr lang="en-GB" sz="2000" b="1" dirty="0" smtClean="0">
                <a:solidFill>
                  <a:schemeClr val="tx2"/>
                </a:solidFill>
              </a:rPr>
              <a:t>Local Governors</a:t>
            </a:r>
            <a:endParaRPr lang="en-GB" sz="2000" b="1" dirty="0">
              <a:solidFill>
                <a:schemeClr val="tx2"/>
              </a:solidFill>
            </a:endParaRPr>
          </a:p>
          <a:p>
            <a:pPr marL="0" lvl="1">
              <a:spcBef>
                <a:spcPct val="20000"/>
              </a:spcBef>
              <a:spcAft>
                <a:spcPts val="600"/>
              </a:spcAft>
              <a:buClr>
                <a:schemeClr val="accent4"/>
              </a:buClr>
              <a:defRPr/>
            </a:pPr>
            <a:r>
              <a:rPr lang="en-GB" sz="1600" dirty="0" smtClean="0">
                <a:solidFill>
                  <a:schemeClr val="tx2"/>
                </a:solidFill>
                <a:latin typeface="Arial" panose="020B0604020202020204" pitchFamily="34" charset="0"/>
                <a:cs typeface="Arial" panose="020B0604020202020204" pitchFamily="34" charset="0"/>
              </a:rPr>
              <a:t>Responsibilities </a:t>
            </a:r>
            <a:r>
              <a:rPr lang="en-GB" sz="1600" dirty="0">
                <a:solidFill>
                  <a:schemeClr val="tx2"/>
                </a:solidFill>
                <a:latin typeface="Arial" panose="020B0604020202020204" pitchFamily="34" charset="0"/>
                <a:cs typeface="Arial" panose="020B0604020202020204" pitchFamily="34" charset="0"/>
              </a:rPr>
              <a:t>delegated from </a:t>
            </a:r>
            <a:r>
              <a:rPr lang="en-GB" sz="1600" dirty="0" smtClean="0">
                <a:solidFill>
                  <a:schemeClr val="tx2"/>
                </a:solidFill>
                <a:latin typeface="Arial" panose="020B0604020202020204" pitchFamily="34" charset="0"/>
                <a:cs typeface="Arial" panose="020B0604020202020204" pitchFamily="34" charset="0"/>
              </a:rPr>
              <a:t>the trustees to support the running of the </a:t>
            </a:r>
            <a:r>
              <a:rPr lang="en-GB" sz="1600" dirty="0">
                <a:solidFill>
                  <a:schemeClr val="tx2"/>
                </a:solidFill>
                <a:latin typeface="Arial" panose="020B0604020202020204" pitchFamily="34" charset="0"/>
                <a:cs typeface="Arial" panose="020B0604020202020204" pitchFamily="34" charset="0"/>
              </a:rPr>
              <a:t>individual academy - empowered to do so by a “Scheme of Delegation</a:t>
            </a:r>
            <a:r>
              <a:rPr lang="en-GB" sz="1600" dirty="0" smtClean="0">
                <a:solidFill>
                  <a:schemeClr val="tx2"/>
                </a:solidFill>
                <a:latin typeface="Arial" panose="020B0604020202020204" pitchFamily="34" charset="0"/>
                <a:cs typeface="Arial" panose="020B0604020202020204" pitchFamily="34" charset="0"/>
              </a:rPr>
              <a:t>”.</a:t>
            </a:r>
            <a:endParaRPr lang="en-GB" sz="1600" dirty="0">
              <a:solidFill>
                <a:schemeClr val="tx2"/>
              </a:solidFill>
              <a:latin typeface="Arial" panose="020B0604020202020204" pitchFamily="34" charset="0"/>
              <a:cs typeface="Arial" panose="020B0604020202020204" pitchFamily="34" charset="0"/>
            </a:endParaRPr>
          </a:p>
          <a:p>
            <a:pPr marL="0" lvl="1">
              <a:spcBef>
                <a:spcPct val="20000"/>
              </a:spcBef>
              <a:buClr>
                <a:schemeClr val="accent4"/>
              </a:buClr>
              <a:defRPr/>
            </a:pPr>
            <a:r>
              <a:rPr lang="en-GB" sz="1600" dirty="0" smtClean="0">
                <a:solidFill>
                  <a:schemeClr val="tx2"/>
                </a:solidFill>
                <a:latin typeface="Arial" panose="020B0604020202020204" pitchFamily="34" charset="0"/>
                <a:cs typeface="Arial" panose="020B0604020202020204" pitchFamily="34" charset="0"/>
              </a:rPr>
              <a:t>Core focus on:</a:t>
            </a:r>
            <a:endParaRPr lang="en-GB" sz="1600" dirty="0">
              <a:solidFill>
                <a:schemeClr val="tx2"/>
              </a:solidFill>
              <a:latin typeface="Arial" panose="020B0604020202020204" pitchFamily="34" charset="0"/>
              <a:cs typeface="Arial" panose="020B0604020202020204" pitchFamily="34" charset="0"/>
            </a:endParaRPr>
          </a:p>
          <a:p>
            <a:pPr lvl="1">
              <a:spcBef>
                <a:spcPct val="20000"/>
              </a:spcBef>
              <a:spcAft>
                <a:spcPts val="600"/>
              </a:spcAft>
              <a:buClr>
                <a:schemeClr val="accent4"/>
              </a:buClr>
              <a:defRPr/>
            </a:pPr>
            <a:r>
              <a:rPr lang="en-GB" sz="1400" b="1" dirty="0" smtClean="0">
                <a:solidFill>
                  <a:schemeClr val="tx2"/>
                </a:solidFill>
                <a:latin typeface="Arial" panose="020B0604020202020204" pitchFamily="34" charset="0"/>
                <a:cs typeface="Arial" panose="020B0604020202020204" pitchFamily="34" charset="0"/>
              </a:rPr>
              <a:t>Academic performance</a:t>
            </a:r>
            <a:endParaRPr lang="en-GB" sz="1400" b="1" dirty="0">
              <a:solidFill>
                <a:schemeClr val="tx2"/>
              </a:solidFill>
              <a:latin typeface="Arial" panose="020B0604020202020204" pitchFamily="34" charset="0"/>
              <a:cs typeface="Arial" panose="020B0604020202020204" pitchFamily="34" charset="0"/>
            </a:endParaRPr>
          </a:p>
          <a:p>
            <a:pPr lvl="1">
              <a:spcBef>
                <a:spcPct val="20000"/>
              </a:spcBef>
              <a:spcAft>
                <a:spcPts val="600"/>
              </a:spcAft>
              <a:buClr>
                <a:schemeClr val="accent4"/>
              </a:buClr>
              <a:defRPr/>
            </a:pPr>
            <a:r>
              <a:rPr lang="en-GB" sz="1400" b="1" dirty="0" smtClean="0">
                <a:solidFill>
                  <a:schemeClr val="tx2"/>
                </a:solidFill>
                <a:latin typeface="Arial" panose="020B0604020202020204" pitchFamily="34" charset="0"/>
                <a:cs typeface="Arial" panose="020B0604020202020204" pitchFamily="34" charset="0"/>
              </a:rPr>
              <a:t>Local community and stakeholders</a:t>
            </a:r>
          </a:p>
          <a:p>
            <a:pPr lvl="1">
              <a:spcBef>
                <a:spcPct val="20000"/>
              </a:spcBef>
              <a:spcAft>
                <a:spcPts val="600"/>
              </a:spcAft>
              <a:buClr>
                <a:schemeClr val="accent4"/>
              </a:buClr>
              <a:defRPr/>
            </a:pPr>
            <a:r>
              <a:rPr lang="en-GB" sz="1400" b="1" dirty="0" smtClean="0">
                <a:solidFill>
                  <a:schemeClr val="tx2"/>
                </a:solidFill>
                <a:latin typeface="Arial" panose="020B0604020202020204" pitchFamily="34" charset="0"/>
                <a:cs typeface="Arial" panose="020B0604020202020204" pitchFamily="34" charset="0"/>
              </a:rPr>
              <a:t>Other delegated functions as agreed</a:t>
            </a:r>
            <a:endParaRPr lang="en-GB" sz="1400" b="1" dirty="0">
              <a:solidFill>
                <a:schemeClr val="tx2"/>
              </a:solidFill>
              <a:latin typeface="Arial" panose="020B0604020202020204" pitchFamily="34" charset="0"/>
              <a:cs typeface="Arial" panose="020B0604020202020204" pitchFamily="34" charset="0"/>
            </a:endParaRPr>
          </a:p>
          <a:p>
            <a:pPr marL="0" lvl="1">
              <a:spcBef>
                <a:spcPct val="20000"/>
              </a:spcBef>
              <a:spcAft>
                <a:spcPts val="600"/>
              </a:spcAft>
              <a:buClr>
                <a:schemeClr val="accent4"/>
              </a:buClr>
              <a:defRPr/>
            </a:pPr>
            <a:r>
              <a:rPr lang="en-GB" sz="1600" dirty="0">
                <a:solidFill>
                  <a:schemeClr val="tx2"/>
                </a:solidFill>
                <a:latin typeface="Arial" panose="020B0604020202020204" pitchFamily="34" charset="0"/>
                <a:cs typeface="Arial" panose="020B0604020202020204" pitchFamily="34" charset="0"/>
              </a:rPr>
              <a:t>R</a:t>
            </a:r>
            <a:r>
              <a:rPr lang="en-GB" sz="1600" dirty="0" smtClean="0">
                <a:solidFill>
                  <a:schemeClr val="tx2"/>
                </a:solidFill>
                <a:latin typeface="Arial" panose="020B0604020202020204" pitchFamily="34" charset="0"/>
                <a:cs typeface="Arial" panose="020B0604020202020204" pitchFamily="34" charset="0"/>
              </a:rPr>
              <a:t>eports </a:t>
            </a:r>
            <a:r>
              <a:rPr lang="en-GB" sz="1600" dirty="0">
                <a:solidFill>
                  <a:schemeClr val="tx2"/>
                </a:solidFill>
                <a:latin typeface="Arial" panose="020B0604020202020204" pitchFamily="34" charset="0"/>
                <a:cs typeface="Arial" panose="020B0604020202020204" pitchFamily="34" charset="0"/>
              </a:rPr>
              <a:t>back regularly to the Directors enabling them to monitor the Academy’s performance</a:t>
            </a:r>
          </a:p>
        </p:txBody>
      </p:sp>
    </p:spTree>
    <p:extLst>
      <p:ext uri="{BB962C8B-B14F-4D97-AF65-F5344CB8AC3E}">
        <p14:creationId xmlns:p14="http://schemas.microsoft.com/office/powerpoint/2010/main" val="19149871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stays the same</a:t>
            </a:r>
            <a:endParaRPr lang="en-GB" dirty="0"/>
          </a:p>
        </p:txBody>
      </p:sp>
      <p:sp>
        <p:nvSpPr>
          <p:cNvPr id="3" name="Content Placeholder 2"/>
          <p:cNvSpPr>
            <a:spLocks noGrp="1"/>
          </p:cNvSpPr>
          <p:nvPr>
            <p:ph idx="1"/>
          </p:nvPr>
        </p:nvSpPr>
        <p:spPr/>
        <p:txBody>
          <a:bodyPr>
            <a:normAutofit lnSpcReduction="10000"/>
          </a:bodyPr>
          <a:lstStyle/>
          <a:p>
            <a:r>
              <a:rPr lang="en-GB" sz="2400" dirty="0" smtClean="0">
                <a:solidFill>
                  <a:srgbClr val="002060"/>
                </a:solidFill>
              </a:rPr>
              <a:t>The three tier system of education</a:t>
            </a:r>
          </a:p>
          <a:p>
            <a:r>
              <a:rPr lang="en-GB" sz="2400" dirty="0" smtClean="0">
                <a:solidFill>
                  <a:srgbClr val="002060"/>
                </a:solidFill>
              </a:rPr>
              <a:t>Our children’s teachers and our staff</a:t>
            </a:r>
          </a:p>
          <a:p>
            <a:r>
              <a:rPr lang="en-GB" sz="2400" dirty="0" smtClean="0">
                <a:solidFill>
                  <a:srgbClr val="002060"/>
                </a:solidFill>
              </a:rPr>
              <a:t>Our school’s name and ethos</a:t>
            </a:r>
          </a:p>
          <a:p>
            <a:r>
              <a:rPr lang="en-GB" sz="2400" dirty="0" smtClean="0">
                <a:solidFill>
                  <a:srgbClr val="002060"/>
                </a:solidFill>
              </a:rPr>
              <a:t>Our school’s status as a </a:t>
            </a:r>
            <a:r>
              <a:rPr lang="en-GB" sz="2400" b="1" dirty="0" smtClean="0">
                <a:solidFill>
                  <a:srgbClr val="002060"/>
                </a:solidFill>
              </a:rPr>
              <a:t>Community</a:t>
            </a:r>
            <a:r>
              <a:rPr lang="en-GB" sz="2400" dirty="0" smtClean="0">
                <a:solidFill>
                  <a:srgbClr val="002060"/>
                </a:solidFill>
              </a:rPr>
              <a:t> school</a:t>
            </a:r>
          </a:p>
          <a:p>
            <a:r>
              <a:rPr lang="en-GB" sz="2400" dirty="0" smtClean="0">
                <a:solidFill>
                  <a:srgbClr val="002060"/>
                </a:solidFill>
              </a:rPr>
              <a:t>We will continue to have our own local governing body as will the other schools</a:t>
            </a:r>
          </a:p>
          <a:p>
            <a:r>
              <a:rPr lang="en-GB" sz="2400" dirty="0" smtClean="0">
                <a:solidFill>
                  <a:srgbClr val="002060"/>
                </a:solidFill>
              </a:rPr>
              <a:t>Each school would </a:t>
            </a:r>
            <a:r>
              <a:rPr lang="en-GB" sz="2400" dirty="0">
                <a:solidFill>
                  <a:srgbClr val="002060"/>
                </a:solidFill>
              </a:rPr>
              <a:t>still be bound by the statutory codes for Special Educational Needs </a:t>
            </a:r>
            <a:endParaRPr lang="en-GB" sz="2400" dirty="0" smtClean="0">
              <a:solidFill>
                <a:srgbClr val="002060"/>
              </a:solidFill>
            </a:endParaRPr>
          </a:p>
          <a:p>
            <a:r>
              <a:rPr lang="en-GB" sz="2400" dirty="0" smtClean="0">
                <a:solidFill>
                  <a:srgbClr val="002060"/>
                </a:solidFill>
              </a:rPr>
              <a:t>Our admissions </a:t>
            </a:r>
            <a:r>
              <a:rPr lang="en-GB" sz="2400" dirty="0">
                <a:solidFill>
                  <a:srgbClr val="002060"/>
                </a:solidFill>
              </a:rPr>
              <a:t>criteria and catchment areas </a:t>
            </a:r>
            <a:endParaRPr lang="en-GB" sz="2400" dirty="0" smtClean="0">
              <a:solidFill>
                <a:srgbClr val="002060"/>
              </a:solidFill>
            </a:endParaRPr>
          </a:p>
          <a:p>
            <a:r>
              <a:rPr lang="en-GB" sz="2400" dirty="0" smtClean="0">
                <a:solidFill>
                  <a:srgbClr val="002060"/>
                </a:solidFill>
              </a:rPr>
              <a:t>We value our relationships with other local schools and these will not change</a:t>
            </a:r>
          </a:p>
          <a:p>
            <a:r>
              <a:rPr lang="en-GB" sz="2400" dirty="0" smtClean="0">
                <a:solidFill>
                  <a:srgbClr val="002060"/>
                </a:solidFill>
              </a:rPr>
              <a:t>The school </a:t>
            </a:r>
            <a:r>
              <a:rPr lang="en-GB" sz="2400" dirty="0">
                <a:solidFill>
                  <a:srgbClr val="002060"/>
                </a:solidFill>
              </a:rPr>
              <a:t>day and </a:t>
            </a:r>
            <a:r>
              <a:rPr lang="en-GB" sz="2400" dirty="0" smtClean="0">
                <a:solidFill>
                  <a:srgbClr val="002060"/>
                </a:solidFill>
              </a:rPr>
              <a:t>terms</a:t>
            </a:r>
          </a:p>
          <a:p>
            <a:r>
              <a:rPr lang="en-GB" sz="2400" dirty="0" smtClean="0">
                <a:solidFill>
                  <a:srgbClr val="002060"/>
                </a:solidFill>
              </a:rPr>
              <a:t>Our School uniform</a:t>
            </a:r>
          </a:p>
        </p:txBody>
      </p:sp>
    </p:spTree>
    <p:extLst>
      <p:ext uri="{BB962C8B-B14F-4D97-AF65-F5344CB8AC3E}">
        <p14:creationId xmlns:p14="http://schemas.microsoft.com/office/powerpoint/2010/main" val="14404613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it means for Hayeswood </a:t>
            </a:r>
            <a:r>
              <a:rPr lang="en-GB" dirty="0" smtClean="0">
                <a:solidFill>
                  <a:srgbClr val="002060"/>
                </a:solidFill>
              </a:rPr>
              <a:t>First?</a:t>
            </a:r>
            <a:endParaRPr lang="en-GB" dirty="0">
              <a:solidFill>
                <a:srgbClr val="002060"/>
              </a:solidFill>
            </a:endParaRPr>
          </a:p>
        </p:txBody>
      </p:sp>
      <p:sp>
        <p:nvSpPr>
          <p:cNvPr id="3" name="Content Placeholder 2"/>
          <p:cNvSpPr>
            <a:spLocks noGrp="1"/>
          </p:cNvSpPr>
          <p:nvPr>
            <p:ph idx="1"/>
          </p:nvPr>
        </p:nvSpPr>
        <p:spPr/>
        <p:txBody>
          <a:bodyPr>
            <a:normAutofit fontScale="92500" lnSpcReduction="10000"/>
          </a:bodyPr>
          <a:lstStyle/>
          <a:p>
            <a:r>
              <a:rPr lang="en-GB" sz="2800" dirty="0" smtClean="0">
                <a:solidFill>
                  <a:srgbClr val="002060"/>
                </a:solidFill>
              </a:rPr>
              <a:t>We </a:t>
            </a:r>
            <a:r>
              <a:rPr lang="en-GB" sz="2800" dirty="0" smtClean="0">
                <a:solidFill>
                  <a:srgbClr val="002060"/>
                </a:solidFill>
              </a:rPr>
              <a:t>will retain our name and uniform</a:t>
            </a:r>
          </a:p>
          <a:p>
            <a:r>
              <a:rPr lang="en-GB" sz="2800" dirty="0" smtClean="0">
                <a:solidFill>
                  <a:srgbClr val="002060"/>
                </a:solidFill>
              </a:rPr>
              <a:t>We will retain our school ethos</a:t>
            </a:r>
          </a:p>
          <a:p>
            <a:r>
              <a:rPr lang="en-GB" sz="2800" i="1" dirty="0" smtClean="0">
                <a:solidFill>
                  <a:srgbClr val="002060"/>
                </a:solidFill>
              </a:rPr>
              <a:t>Our children will benefit from </a:t>
            </a:r>
            <a:r>
              <a:rPr lang="en-GB" sz="2800" i="1" dirty="0" smtClean="0">
                <a:solidFill>
                  <a:srgbClr val="002060"/>
                </a:solidFill>
              </a:rPr>
              <a:t>greater </a:t>
            </a:r>
            <a:r>
              <a:rPr lang="en-GB" sz="2800" i="1" dirty="0" err="1" smtClean="0">
                <a:solidFill>
                  <a:srgbClr val="002060"/>
                </a:solidFill>
              </a:rPr>
              <a:t>opportunites</a:t>
            </a:r>
            <a:r>
              <a:rPr lang="en-GB" sz="2800" i="1" dirty="0" smtClean="0">
                <a:solidFill>
                  <a:srgbClr val="002060"/>
                </a:solidFill>
              </a:rPr>
              <a:t> for shared learning with children from other schools</a:t>
            </a:r>
            <a:endParaRPr lang="en-GB" sz="2800" i="1" dirty="0" smtClean="0">
              <a:solidFill>
                <a:srgbClr val="002060"/>
              </a:solidFill>
            </a:endParaRPr>
          </a:p>
          <a:p>
            <a:r>
              <a:rPr lang="en-GB" sz="2800" dirty="0" smtClean="0">
                <a:solidFill>
                  <a:srgbClr val="002060"/>
                </a:solidFill>
              </a:rPr>
              <a:t>Our staff will </a:t>
            </a:r>
            <a:r>
              <a:rPr lang="en-GB" sz="2800" dirty="0" smtClean="0">
                <a:solidFill>
                  <a:srgbClr val="002060"/>
                </a:solidFill>
              </a:rPr>
              <a:t>benefit from greater collaboration and development opportunities across the MAT</a:t>
            </a:r>
            <a:endParaRPr lang="en-GB" sz="2800" dirty="0" smtClean="0">
              <a:solidFill>
                <a:srgbClr val="002060"/>
              </a:solidFill>
            </a:endParaRPr>
          </a:p>
          <a:p>
            <a:r>
              <a:rPr lang="en-GB" sz="2800" dirty="0" smtClean="0">
                <a:solidFill>
                  <a:srgbClr val="002060"/>
                </a:solidFill>
              </a:rPr>
              <a:t>All our staff will become employed by the new trust, they will TUPE across – and they will be consulted</a:t>
            </a:r>
          </a:p>
          <a:p>
            <a:r>
              <a:rPr lang="en-GB" sz="2800" dirty="0" smtClean="0">
                <a:solidFill>
                  <a:srgbClr val="002060"/>
                </a:solidFill>
              </a:rPr>
              <a:t>We will be able to buy things more cost effectively and so have more money to spend on education</a:t>
            </a:r>
          </a:p>
          <a:p>
            <a:r>
              <a:rPr lang="en-GB" sz="2800" dirty="0" smtClean="0">
                <a:solidFill>
                  <a:srgbClr val="002060"/>
                </a:solidFill>
              </a:rPr>
              <a:t>Our children will have a stronger route through school phase transition</a:t>
            </a:r>
          </a:p>
          <a:p>
            <a:endParaRPr lang="en-GB" sz="2800" dirty="0"/>
          </a:p>
        </p:txBody>
      </p:sp>
    </p:spTree>
    <p:extLst>
      <p:ext uri="{BB962C8B-B14F-4D97-AF65-F5344CB8AC3E}">
        <p14:creationId xmlns:p14="http://schemas.microsoft.com/office/powerpoint/2010/main" val="13424210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rgbClr val="002060"/>
                </a:solidFill>
              </a:rPr>
              <a:t>Project Key phases</a:t>
            </a:r>
            <a:endParaRPr lang="en-GB" dirty="0">
              <a:solidFill>
                <a:srgbClr val="002060"/>
              </a:solidFill>
            </a:endParaRPr>
          </a:p>
        </p:txBody>
      </p:sp>
      <p:sp>
        <p:nvSpPr>
          <p:cNvPr id="3" name="Content Placeholder 2"/>
          <p:cNvSpPr>
            <a:spLocks noGrp="1"/>
          </p:cNvSpPr>
          <p:nvPr>
            <p:ph idx="1"/>
          </p:nvPr>
        </p:nvSpPr>
        <p:spPr/>
        <p:txBody>
          <a:bodyPr>
            <a:normAutofit fontScale="92500" lnSpcReduction="20000"/>
          </a:bodyPr>
          <a:lstStyle/>
          <a:p>
            <a:r>
              <a:rPr lang="en-GB" dirty="0" smtClean="0">
                <a:solidFill>
                  <a:srgbClr val="002060"/>
                </a:solidFill>
              </a:rPr>
              <a:t>Key stages</a:t>
            </a:r>
          </a:p>
          <a:p>
            <a:pPr lvl="1"/>
            <a:r>
              <a:rPr lang="en-GB" dirty="0" smtClean="0">
                <a:solidFill>
                  <a:srgbClr val="002060"/>
                </a:solidFill>
              </a:rPr>
              <a:t>Academy applications &amp; respond to DfE queries</a:t>
            </a:r>
          </a:p>
          <a:p>
            <a:pPr lvl="1"/>
            <a:r>
              <a:rPr lang="en-GB" dirty="0" smtClean="0">
                <a:solidFill>
                  <a:srgbClr val="002060"/>
                </a:solidFill>
              </a:rPr>
              <a:t>Academy orders granted </a:t>
            </a:r>
          </a:p>
          <a:p>
            <a:pPr lvl="1"/>
            <a:r>
              <a:rPr lang="en-GB" dirty="0" smtClean="0">
                <a:solidFill>
                  <a:srgbClr val="002060"/>
                </a:solidFill>
              </a:rPr>
              <a:t>Establish Governance and Operational leaderships plans  </a:t>
            </a:r>
          </a:p>
          <a:p>
            <a:pPr lvl="1"/>
            <a:r>
              <a:rPr lang="en-GB" dirty="0" smtClean="0">
                <a:solidFill>
                  <a:srgbClr val="002060"/>
                </a:solidFill>
              </a:rPr>
              <a:t>School </a:t>
            </a:r>
            <a:r>
              <a:rPr lang="en-GB" dirty="0">
                <a:solidFill>
                  <a:srgbClr val="002060"/>
                </a:solidFill>
              </a:rPr>
              <a:t>performance evaluation and improvement planning</a:t>
            </a:r>
          </a:p>
          <a:p>
            <a:pPr lvl="1"/>
            <a:r>
              <a:rPr lang="en-GB" dirty="0" smtClean="0">
                <a:solidFill>
                  <a:srgbClr val="002060"/>
                </a:solidFill>
              </a:rPr>
              <a:t>Communication and consultation </a:t>
            </a:r>
          </a:p>
          <a:p>
            <a:pPr lvl="1"/>
            <a:r>
              <a:rPr lang="en-GB" dirty="0" smtClean="0">
                <a:solidFill>
                  <a:srgbClr val="002060"/>
                </a:solidFill>
              </a:rPr>
              <a:t>Financial due diligence and planning</a:t>
            </a:r>
          </a:p>
          <a:p>
            <a:pPr lvl="1"/>
            <a:r>
              <a:rPr lang="en-GB" dirty="0" smtClean="0">
                <a:solidFill>
                  <a:srgbClr val="002060"/>
                </a:solidFill>
              </a:rPr>
              <a:t>Set up the Trust</a:t>
            </a:r>
          </a:p>
          <a:p>
            <a:pPr lvl="1"/>
            <a:r>
              <a:rPr lang="en-GB" dirty="0" smtClean="0">
                <a:solidFill>
                  <a:srgbClr val="002060"/>
                </a:solidFill>
              </a:rPr>
              <a:t>Action land transfer and leases</a:t>
            </a:r>
          </a:p>
          <a:p>
            <a:pPr lvl="1"/>
            <a:r>
              <a:rPr lang="en-GB" dirty="0" smtClean="0">
                <a:solidFill>
                  <a:srgbClr val="002060"/>
                </a:solidFill>
              </a:rPr>
              <a:t>Action contract novations and changes</a:t>
            </a:r>
          </a:p>
          <a:p>
            <a:pPr lvl="1"/>
            <a:r>
              <a:rPr lang="en-GB" dirty="0" smtClean="0">
                <a:solidFill>
                  <a:srgbClr val="002060"/>
                </a:solidFill>
              </a:rPr>
              <a:t>Staff TUPE transfers Develop processes and systems</a:t>
            </a:r>
          </a:p>
          <a:p>
            <a:pPr lvl="1"/>
            <a:endParaRPr lang="en-GB" dirty="0" smtClean="0"/>
          </a:p>
          <a:p>
            <a:pPr lvl="1"/>
            <a:endParaRPr lang="en-GB" dirty="0" smtClean="0"/>
          </a:p>
          <a:p>
            <a:endParaRPr lang="en-GB" dirty="0"/>
          </a:p>
        </p:txBody>
      </p:sp>
    </p:spTree>
    <p:extLst>
      <p:ext uri="{BB962C8B-B14F-4D97-AF65-F5344CB8AC3E}">
        <p14:creationId xmlns:p14="http://schemas.microsoft.com/office/powerpoint/2010/main" val="6299895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Project Timeline</a:t>
            </a:r>
            <a:endParaRPr lang="en-GB" dirty="0"/>
          </a:p>
        </p:txBody>
      </p:sp>
      <p:sp>
        <p:nvSpPr>
          <p:cNvPr id="3" name="Content Placeholder 2"/>
          <p:cNvSpPr>
            <a:spLocks noGrp="1"/>
          </p:cNvSpPr>
          <p:nvPr>
            <p:ph idx="1"/>
          </p:nvPr>
        </p:nvSpPr>
        <p:spPr>
          <a:xfrm>
            <a:off x="457200" y="908720"/>
            <a:ext cx="8507288" cy="5001419"/>
          </a:xfrm>
        </p:spPr>
        <p:txBody>
          <a:bodyPr>
            <a:noAutofit/>
          </a:bodyPr>
          <a:lstStyle/>
          <a:p>
            <a:pPr marL="0" indent="0">
              <a:buNone/>
            </a:pPr>
            <a:r>
              <a:rPr lang="en-GB" sz="2200" dirty="0">
                <a:solidFill>
                  <a:srgbClr val="002060"/>
                </a:solidFill>
              </a:rPr>
              <a:t>From September 2014 to February 1st 2015</a:t>
            </a:r>
          </a:p>
          <a:p>
            <a:r>
              <a:rPr lang="en-GB" sz="2200" dirty="0" smtClean="0">
                <a:solidFill>
                  <a:srgbClr val="00B050"/>
                </a:solidFill>
              </a:rPr>
              <a:t>Academy Applications submitted end of April</a:t>
            </a:r>
          </a:p>
          <a:p>
            <a:r>
              <a:rPr lang="en-GB" sz="2200" dirty="0">
                <a:solidFill>
                  <a:srgbClr val="00B050"/>
                </a:solidFill>
              </a:rPr>
              <a:t>Draft school Improvement Strategy developed</a:t>
            </a:r>
          </a:p>
          <a:p>
            <a:r>
              <a:rPr lang="en-GB" sz="2200" dirty="0" smtClean="0">
                <a:solidFill>
                  <a:srgbClr val="00B050"/>
                </a:solidFill>
              </a:rPr>
              <a:t>Academy Order approved August 2014</a:t>
            </a:r>
          </a:p>
          <a:p>
            <a:r>
              <a:rPr lang="en-GB" sz="2200" dirty="0" smtClean="0">
                <a:solidFill>
                  <a:srgbClr val="002060"/>
                </a:solidFill>
              </a:rPr>
              <a:t>Development Governance and leadership model from October – November 2014</a:t>
            </a:r>
          </a:p>
          <a:p>
            <a:r>
              <a:rPr lang="en-GB" sz="2200" dirty="0" smtClean="0">
                <a:solidFill>
                  <a:srgbClr val="002060"/>
                </a:solidFill>
              </a:rPr>
              <a:t>Consultation window from October- November 2014</a:t>
            </a:r>
          </a:p>
          <a:p>
            <a:r>
              <a:rPr lang="en-GB" sz="2200" dirty="0" smtClean="0">
                <a:solidFill>
                  <a:srgbClr val="002060"/>
                </a:solidFill>
              </a:rPr>
              <a:t>TUPE transfer process window from October 2014 – January 2015</a:t>
            </a:r>
          </a:p>
          <a:p>
            <a:r>
              <a:rPr lang="en-GB" sz="2200" dirty="0" smtClean="0">
                <a:solidFill>
                  <a:srgbClr val="002060"/>
                </a:solidFill>
              </a:rPr>
              <a:t>Legal Trust development and conversion work up to late January 2015</a:t>
            </a:r>
          </a:p>
          <a:p>
            <a:r>
              <a:rPr lang="en-GB" sz="2200" dirty="0" smtClean="0">
                <a:solidFill>
                  <a:srgbClr val="002060"/>
                </a:solidFill>
              </a:rPr>
              <a:t>December/January – key Governing Body and Trust Board decision meetings</a:t>
            </a:r>
          </a:p>
          <a:p>
            <a:r>
              <a:rPr lang="en-GB" sz="2200" dirty="0" smtClean="0">
                <a:solidFill>
                  <a:srgbClr val="002060"/>
                </a:solidFill>
              </a:rPr>
              <a:t>January 2015 secure Funding Agreements</a:t>
            </a:r>
          </a:p>
          <a:p>
            <a:r>
              <a:rPr lang="en-GB" sz="2200" dirty="0" smtClean="0">
                <a:solidFill>
                  <a:srgbClr val="002060"/>
                </a:solidFill>
              </a:rPr>
              <a:t>February 1</a:t>
            </a:r>
            <a:r>
              <a:rPr lang="en-GB" sz="2200" baseline="30000" dirty="0" smtClean="0">
                <a:solidFill>
                  <a:srgbClr val="002060"/>
                </a:solidFill>
              </a:rPr>
              <a:t>st</a:t>
            </a:r>
            <a:r>
              <a:rPr lang="en-GB" sz="2200" dirty="0" smtClean="0">
                <a:solidFill>
                  <a:srgbClr val="002060"/>
                </a:solidFill>
              </a:rPr>
              <a:t> 2015 – Conversion date and complete TUPE transfers</a:t>
            </a:r>
          </a:p>
        </p:txBody>
      </p:sp>
    </p:spTree>
    <p:extLst>
      <p:ext uri="{BB962C8B-B14F-4D97-AF65-F5344CB8AC3E}">
        <p14:creationId xmlns:p14="http://schemas.microsoft.com/office/powerpoint/2010/main" val="36597687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C:\Users\LHC\Documents\Lockhouseconsulting\Marketing\Website updates Apr 2014\New pages Apr 2014\structure You.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6014" y="2863401"/>
            <a:ext cx="2456318" cy="1198473"/>
          </a:xfrm>
          <a:prstGeom prst="rect">
            <a:avLst/>
          </a:prstGeom>
          <a:noFill/>
          <a:ln>
            <a:noFill/>
          </a:ln>
        </p:spPr>
      </p:pic>
      <p:sp>
        <p:nvSpPr>
          <p:cNvPr id="2" name="Title 1"/>
          <p:cNvSpPr>
            <a:spLocks noGrp="1"/>
          </p:cNvSpPr>
          <p:nvPr>
            <p:ph type="title"/>
          </p:nvPr>
        </p:nvSpPr>
        <p:spPr>
          <a:xfrm>
            <a:off x="251520" y="274638"/>
            <a:ext cx="8435280" cy="706090"/>
          </a:xfrm>
        </p:spPr>
        <p:txBody>
          <a:bodyPr>
            <a:noAutofit/>
          </a:bodyPr>
          <a:lstStyle/>
          <a:p>
            <a:r>
              <a:rPr lang="en-GB" sz="4000" dirty="0" smtClean="0"/>
              <a:t>Project delivered through a series of work-streams</a:t>
            </a:r>
            <a:endParaRPr lang="en-GB" sz="4000" dirty="0"/>
          </a:p>
        </p:txBody>
      </p:sp>
      <p:pic>
        <p:nvPicPr>
          <p:cNvPr id="5" name="Picture 4" descr="C:\Users\LHC\Documents\Lockhouseconsulting\Marketing\Website updates Apr 2014\New pages Apr 2014\booksscale.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49121" y="4087594"/>
            <a:ext cx="1328638" cy="1371074"/>
          </a:xfrm>
          <a:prstGeom prst="rect">
            <a:avLst/>
          </a:prstGeom>
          <a:noFill/>
          <a:ln>
            <a:noFill/>
          </a:ln>
        </p:spPr>
      </p:pic>
      <p:pic>
        <p:nvPicPr>
          <p:cNvPr id="6" name="Picture 5" descr="C:\Users\LHC\Documents\Lockhouseconsulting\Marketing\Website updates Apr 2014\New pages Apr 2014\governance.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91244" y="1336087"/>
            <a:ext cx="1781051" cy="1449194"/>
          </a:xfrm>
          <a:prstGeom prst="rect">
            <a:avLst/>
          </a:prstGeom>
          <a:noFill/>
          <a:ln>
            <a:noFill/>
          </a:ln>
        </p:spPr>
      </p:pic>
      <p:pic>
        <p:nvPicPr>
          <p:cNvPr id="7" name="Picture 6" descr="C:\Users\LHC\Documents\Lockhouseconsulting\Marketing\Website updates Apr 2014\New pages Apr 2014\Stakeholders.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8863" y="3065643"/>
            <a:ext cx="1913379" cy="1449194"/>
          </a:xfrm>
          <a:prstGeom prst="rect">
            <a:avLst/>
          </a:prstGeom>
          <a:noFill/>
          <a:ln>
            <a:noFill/>
          </a:ln>
        </p:spPr>
      </p:pic>
      <p:pic>
        <p:nvPicPr>
          <p:cNvPr id="9" name="Picture 8" descr="http://www.computing.co.uk/IMG/007/246007/budget-money-jar-370x229.JPG?1358463326"/>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04378" y="4612982"/>
            <a:ext cx="1799590" cy="1114425"/>
          </a:xfrm>
          <a:prstGeom prst="rect">
            <a:avLst/>
          </a:prstGeom>
          <a:noFill/>
          <a:ln>
            <a:noFill/>
          </a:ln>
        </p:spPr>
      </p:pic>
      <p:pic>
        <p:nvPicPr>
          <p:cNvPr id="10" name="Picture 9" descr="C:\Users\LHC\Documents\Lockhouseconsulting\Marketing\Website updates Apr 2014\New pages Apr 2014\working together.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1520" y="961553"/>
            <a:ext cx="1748899" cy="1635045"/>
          </a:xfrm>
          <a:prstGeom prst="rect">
            <a:avLst/>
          </a:prstGeom>
          <a:noFill/>
          <a:ln>
            <a:noFill/>
          </a:ln>
        </p:spPr>
      </p:pic>
      <p:pic>
        <p:nvPicPr>
          <p:cNvPr id="11" name="Picture 10" descr="C:\Users\LHC\Documents\Lockhouseconsulting\Marketing\Website updates Apr 2014\New pages Apr 2014\school_staff.jpg"/>
          <p:cNvPicPr/>
          <p:nvPr/>
        </p:nvPicPr>
        <p:blipFill>
          <a:blip r:embed="rId9" cstate="print">
            <a:extLst>
              <a:ext uri="{28A0092B-C50C-407E-A947-70E740481C1C}">
                <a14:useLocalDpi xmlns:a14="http://schemas.microsoft.com/office/drawing/2010/main" val="0"/>
              </a:ext>
            </a:extLst>
          </a:blip>
          <a:srcRect/>
          <a:stretch>
            <a:fillRect/>
          </a:stretch>
        </p:blipFill>
        <p:spPr bwMode="auto">
          <a:xfrm rot="924802">
            <a:off x="6545871" y="2228613"/>
            <a:ext cx="2480310" cy="558800"/>
          </a:xfrm>
          <a:prstGeom prst="rect">
            <a:avLst/>
          </a:prstGeom>
          <a:noFill/>
          <a:ln>
            <a:noFill/>
          </a:ln>
        </p:spPr>
      </p:pic>
      <p:pic>
        <p:nvPicPr>
          <p:cNvPr id="12" name="Picture 11" descr="C:\Users\LHC\Documents\Lockhouseconsulting\Marketing\Website updates Apr 2014\New pages Apr 2014\Lease-Agreement.jpg"/>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21181350">
            <a:off x="2935235" y="2316194"/>
            <a:ext cx="1595443" cy="1094414"/>
          </a:xfrm>
          <a:prstGeom prst="rect">
            <a:avLst/>
          </a:prstGeom>
          <a:noFill/>
          <a:ln>
            <a:noFill/>
          </a:ln>
        </p:spPr>
      </p:pic>
      <p:pic>
        <p:nvPicPr>
          <p:cNvPr id="13" name="Picture 12" descr="C:\Users\LHC\Documents\Lockhouseconsulting\Marketing\Website updates Apr 2014\New pages Apr 2014\contracts_350_501ba13982794.jpg"/>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45553" y="4920012"/>
            <a:ext cx="1691516" cy="1077312"/>
          </a:xfrm>
          <a:prstGeom prst="rect">
            <a:avLst/>
          </a:prstGeom>
          <a:noFill/>
          <a:ln>
            <a:noFill/>
          </a:ln>
        </p:spPr>
      </p:pic>
    </p:spTree>
    <p:extLst>
      <p:ext uri="{BB962C8B-B14F-4D97-AF65-F5344CB8AC3E}">
        <p14:creationId xmlns:p14="http://schemas.microsoft.com/office/powerpoint/2010/main" val="42717335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706090"/>
          </a:xfrm>
        </p:spPr>
        <p:txBody>
          <a:bodyPr>
            <a:normAutofit fontScale="90000"/>
          </a:bodyPr>
          <a:lstStyle/>
          <a:p>
            <a:r>
              <a:rPr lang="en-GB" dirty="0" smtClean="0"/>
              <a:t>What are the risks?</a:t>
            </a:r>
            <a:endParaRPr lang="en-GB" dirty="0"/>
          </a:p>
        </p:txBody>
      </p:sp>
      <p:sp>
        <p:nvSpPr>
          <p:cNvPr id="3" name="Content Placeholder 2"/>
          <p:cNvSpPr>
            <a:spLocks noGrp="1"/>
          </p:cNvSpPr>
          <p:nvPr>
            <p:ph idx="1"/>
          </p:nvPr>
        </p:nvSpPr>
        <p:spPr>
          <a:xfrm>
            <a:off x="179512" y="620688"/>
            <a:ext cx="8784976" cy="5289451"/>
          </a:xfrm>
        </p:spPr>
        <p:txBody>
          <a:bodyPr>
            <a:noAutofit/>
          </a:bodyPr>
          <a:lstStyle/>
          <a:p>
            <a:r>
              <a:rPr lang="en-GB" sz="1800" dirty="0" smtClean="0">
                <a:solidFill>
                  <a:srgbClr val="002060"/>
                </a:solidFill>
              </a:rPr>
              <a:t>We are 7 schools joining together which </a:t>
            </a:r>
            <a:r>
              <a:rPr lang="en-GB" sz="1800" dirty="0">
                <a:solidFill>
                  <a:srgbClr val="002060"/>
                </a:solidFill>
              </a:rPr>
              <a:t>means there may be times when we don’t see eye to </a:t>
            </a:r>
            <a:r>
              <a:rPr lang="en-GB" sz="1800" dirty="0" smtClean="0">
                <a:solidFill>
                  <a:srgbClr val="002060"/>
                </a:solidFill>
              </a:rPr>
              <a:t>eye</a:t>
            </a:r>
          </a:p>
          <a:p>
            <a:pPr lvl="1"/>
            <a:r>
              <a:rPr lang="en-GB" sz="1800" dirty="0" smtClean="0">
                <a:solidFill>
                  <a:srgbClr val="0033CC"/>
                </a:solidFill>
              </a:rPr>
              <a:t>and so we may need to compromise on some aspects for the benefit of all </a:t>
            </a:r>
          </a:p>
          <a:p>
            <a:r>
              <a:rPr lang="en-GB" sz="1800" dirty="0" smtClean="0">
                <a:solidFill>
                  <a:srgbClr val="002060"/>
                </a:solidFill>
              </a:rPr>
              <a:t>There is a cost to the set-up of the Trust in both time and money</a:t>
            </a:r>
          </a:p>
          <a:p>
            <a:pPr lvl="1"/>
            <a:r>
              <a:rPr lang="en-GB" sz="1800" dirty="0" smtClean="0">
                <a:solidFill>
                  <a:srgbClr val="0033CC"/>
                </a:solidFill>
              </a:rPr>
              <a:t>we aim to use the DfE grants available to fund this</a:t>
            </a:r>
          </a:p>
          <a:p>
            <a:r>
              <a:rPr lang="en-GB" sz="1800" dirty="0" smtClean="0">
                <a:solidFill>
                  <a:srgbClr val="002060"/>
                </a:solidFill>
              </a:rPr>
              <a:t>We are one of the first of this size, we are being innovative and so not all the processes we need to go through have been proven</a:t>
            </a:r>
          </a:p>
          <a:p>
            <a:pPr lvl="1"/>
            <a:r>
              <a:rPr lang="en-GB" sz="1800" dirty="0" smtClean="0">
                <a:solidFill>
                  <a:srgbClr val="0033CC"/>
                </a:solidFill>
              </a:rPr>
              <a:t>but we get to develop them and be leaders in this field and we have secured external advisors to help guide us </a:t>
            </a:r>
          </a:p>
          <a:p>
            <a:r>
              <a:rPr lang="en-GB" sz="1800" dirty="0" smtClean="0">
                <a:solidFill>
                  <a:srgbClr val="002060"/>
                </a:solidFill>
              </a:rPr>
              <a:t>We understand some of our staff may be concerned about the changes and what it means for them</a:t>
            </a:r>
          </a:p>
          <a:p>
            <a:pPr lvl="1"/>
            <a:r>
              <a:rPr lang="en-GB" sz="1800" dirty="0" smtClean="0">
                <a:solidFill>
                  <a:srgbClr val="0033CC"/>
                </a:solidFill>
              </a:rPr>
              <a:t>We have bought in external experienced advisors to help to ensure the TUPE transfer is carried out effectively and that all staff are supported</a:t>
            </a:r>
          </a:p>
          <a:p>
            <a:r>
              <a:rPr lang="en-GB" sz="1800" dirty="0" smtClean="0">
                <a:solidFill>
                  <a:srgbClr val="002060"/>
                </a:solidFill>
              </a:rPr>
              <a:t>The Trust will be a large company and we must get the governance and leadership right</a:t>
            </a:r>
          </a:p>
          <a:p>
            <a:pPr lvl="1"/>
            <a:r>
              <a:rPr lang="en-GB" sz="1800" dirty="0" smtClean="0">
                <a:solidFill>
                  <a:srgbClr val="0033CC"/>
                </a:solidFill>
              </a:rPr>
              <a:t>We are working with experts in their field and with the DfE to ensure we create the Trust in the right way</a:t>
            </a:r>
          </a:p>
          <a:p>
            <a:endParaRPr lang="en-GB" sz="2000" dirty="0" smtClean="0"/>
          </a:p>
          <a:p>
            <a:endParaRPr lang="en-GB" sz="2000" dirty="0"/>
          </a:p>
        </p:txBody>
      </p:sp>
    </p:spTree>
    <p:extLst>
      <p:ext uri="{BB962C8B-B14F-4D97-AF65-F5344CB8AC3E}">
        <p14:creationId xmlns:p14="http://schemas.microsoft.com/office/powerpoint/2010/main" val="19020644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43608" y="1050356"/>
            <a:ext cx="1728192" cy="646331"/>
          </a:xfrm>
          <a:prstGeom prst="rect">
            <a:avLst/>
          </a:prstGeom>
          <a:noFill/>
        </p:spPr>
        <p:txBody>
          <a:bodyPr wrap="square" rtlCol="0">
            <a:spAutoFit/>
          </a:bodyPr>
          <a:lstStyle/>
          <a:p>
            <a:pPr algn="ctr"/>
            <a:r>
              <a:rPr lang="en-GB" sz="3600" b="1" dirty="0" smtClean="0"/>
              <a:t>Size</a:t>
            </a:r>
            <a:endParaRPr lang="en-GB" sz="3600" b="1" dirty="0"/>
          </a:p>
        </p:txBody>
      </p:sp>
      <p:sp>
        <p:nvSpPr>
          <p:cNvPr id="5" name="TextBox 4"/>
          <p:cNvSpPr txBox="1"/>
          <p:nvPr/>
        </p:nvSpPr>
        <p:spPr>
          <a:xfrm>
            <a:off x="6048164" y="3869992"/>
            <a:ext cx="2376264" cy="646331"/>
          </a:xfrm>
          <a:prstGeom prst="rect">
            <a:avLst/>
          </a:prstGeom>
          <a:noFill/>
        </p:spPr>
        <p:txBody>
          <a:bodyPr wrap="square" rtlCol="0">
            <a:spAutoFit/>
          </a:bodyPr>
          <a:lstStyle/>
          <a:p>
            <a:pPr algn="ctr"/>
            <a:r>
              <a:rPr lang="en-GB" sz="3600" b="1" dirty="0" smtClean="0"/>
              <a:t>Structure</a:t>
            </a:r>
            <a:endParaRPr lang="en-GB" sz="3600" b="1" dirty="0"/>
          </a:p>
        </p:txBody>
      </p:sp>
      <p:sp>
        <p:nvSpPr>
          <p:cNvPr id="6" name="TextBox 5"/>
          <p:cNvSpPr txBox="1"/>
          <p:nvPr/>
        </p:nvSpPr>
        <p:spPr>
          <a:xfrm>
            <a:off x="1043608" y="3869992"/>
            <a:ext cx="1728192" cy="646331"/>
          </a:xfrm>
          <a:prstGeom prst="rect">
            <a:avLst/>
          </a:prstGeom>
          <a:noFill/>
        </p:spPr>
        <p:txBody>
          <a:bodyPr wrap="square" rtlCol="0">
            <a:spAutoFit/>
          </a:bodyPr>
          <a:lstStyle/>
          <a:p>
            <a:pPr algn="ctr"/>
            <a:r>
              <a:rPr lang="en-GB" sz="3600" b="1" dirty="0" smtClean="0"/>
              <a:t>Status</a:t>
            </a:r>
            <a:endParaRPr lang="en-GB" sz="3600" b="1" dirty="0"/>
          </a:p>
        </p:txBody>
      </p:sp>
      <p:sp>
        <p:nvSpPr>
          <p:cNvPr id="7" name="TextBox 6"/>
          <p:cNvSpPr txBox="1"/>
          <p:nvPr/>
        </p:nvSpPr>
        <p:spPr>
          <a:xfrm>
            <a:off x="6372200" y="1050356"/>
            <a:ext cx="1728192" cy="646331"/>
          </a:xfrm>
          <a:prstGeom prst="rect">
            <a:avLst/>
          </a:prstGeom>
          <a:noFill/>
        </p:spPr>
        <p:txBody>
          <a:bodyPr wrap="square" rtlCol="0">
            <a:spAutoFit/>
          </a:bodyPr>
          <a:lstStyle/>
          <a:p>
            <a:pPr algn="ctr"/>
            <a:r>
              <a:rPr lang="en-GB" sz="3600" b="1" dirty="0" smtClean="0"/>
              <a:t>Style</a:t>
            </a:r>
            <a:endParaRPr lang="en-GB" sz="3600" b="1" dirty="0"/>
          </a:p>
        </p:txBody>
      </p:sp>
      <p:sp>
        <p:nvSpPr>
          <p:cNvPr id="8" name="TextBox 7"/>
          <p:cNvSpPr txBox="1"/>
          <p:nvPr/>
        </p:nvSpPr>
        <p:spPr>
          <a:xfrm>
            <a:off x="3563888" y="2357824"/>
            <a:ext cx="2016224" cy="646331"/>
          </a:xfrm>
          <a:prstGeom prst="rect">
            <a:avLst/>
          </a:prstGeom>
          <a:noFill/>
        </p:spPr>
        <p:txBody>
          <a:bodyPr wrap="square" rtlCol="0">
            <a:spAutoFit/>
          </a:bodyPr>
          <a:lstStyle/>
          <a:p>
            <a:pPr algn="ctr"/>
            <a:r>
              <a:rPr lang="en-GB" sz="3600" b="1" dirty="0" smtClean="0"/>
              <a:t>Sharing</a:t>
            </a:r>
            <a:endParaRPr lang="en-GB" sz="3600" b="1" dirty="0"/>
          </a:p>
        </p:txBody>
      </p:sp>
      <p:sp>
        <p:nvSpPr>
          <p:cNvPr id="9" name="Rounded Rectangle 8"/>
          <p:cNvSpPr/>
          <p:nvPr/>
        </p:nvSpPr>
        <p:spPr>
          <a:xfrm>
            <a:off x="611560" y="1588675"/>
            <a:ext cx="2592288" cy="1775520"/>
          </a:xfrm>
          <a:prstGeom prst="roundRect">
            <a:avLst/>
          </a:prstGeom>
          <a:solidFill>
            <a:schemeClr val="bg1"/>
          </a:solidFill>
          <a:ln w="31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2"/>
                </a:solidFill>
              </a:rPr>
              <a:t>c. 1900 children</a:t>
            </a:r>
          </a:p>
          <a:p>
            <a:pPr algn="ctr"/>
            <a:r>
              <a:rPr lang="en-GB" sz="2000" dirty="0" smtClean="0">
                <a:solidFill>
                  <a:schemeClr val="tx2"/>
                </a:solidFill>
              </a:rPr>
              <a:t>c. 250 staff</a:t>
            </a:r>
          </a:p>
          <a:p>
            <a:pPr algn="ctr"/>
            <a:r>
              <a:rPr lang="en-GB" sz="2000" dirty="0" smtClean="0">
                <a:solidFill>
                  <a:schemeClr val="tx2"/>
                </a:solidFill>
              </a:rPr>
              <a:t>c. £7.5m revenue</a:t>
            </a:r>
          </a:p>
          <a:p>
            <a:pPr algn="ctr"/>
            <a:r>
              <a:rPr lang="en-GB" sz="2000" dirty="0" smtClean="0">
                <a:solidFill>
                  <a:schemeClr val="tx2"/>
                </a:solidFill>
              </a:rPr>
              <a:t>c. £30m+ asset value</a:t>
            </a:r>
            <a:endParaRPr lang="en-GB" sz="2000" dirty="0">
              <a:solidFill>
                <a:schemeClr val="tx2"/>
              </a:solidFill>
            </a:endParaRPr>
          </a:p>
        </p:txBody>
      </p:sp>
      <p:sp>
        <p:nvSpPr>
          <p:cNvPr id="10" name="Rounded Rectangle 9"/>
          <p:cNvSpPr/>
          <p:nvPr/>
        </p:nvSpPr>
        <p:spPr>
          <a:xfrm>
            <a:off x="611560" y="4396987"/>
            <a:ext cx="2592288" cy="1775520"/>
          </a:xfrm>
          <a:prstGeom prst="roundRect">
            <a:avLst/>
          </a:prstGeom>
          <a:solidFill>
            <a:schemeClr val="bg1"/>
          </a:solidFill>
          <a:ln w="31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2"/>
                </a:solidFill>
              </a:rPr>
              <a:t>All schools good or outstanding in latest </a:t>
            </a:r>
            <a:r>
              <a:rPr lang="en-GB" sz="2000" dirty="0" err="1" smtClean="0">
                <a:solidFill>
                  <a:schemeClr val="tx2"/>
                </a:solidFill>
              </a:rPr>
              <a:t>Ofsted</a:t>
            </a:r>
            <a:r>
              <a:rPr lang="en-GB" sz="2000" dirty="0" smtClean="0">
                <a:solidFill>
                  <a:schemeClr val="tx2"/>
                </a:solidFill>
              </a:rPr>
              <a:t> Inspection</a:t>
            </a:r>
            <a:endParaRPr lang="en-GB" sz="2000" dirty="0">
              <a:solidFill>
                <a:schemeClr val="tx2"/>
              </a:solidFill>
            </a:endParaRPr>
          </a:p>
        </p:txBody>
      </p:sp>
      <p:sp>
        <p:nvSpPr>
          <p:cNvPr id="11" name="Rounded Rectangle 10"/>
          <p:cNvSpPr/>
          <p:nvPr/>
        </p:nvSpPr>
        <p:spPr>
          <a:xfrm>
            <a:off x="5958154" y="4396987"/>
            <a:ext cx="2556284" cy="1775520"/>
          </a:xfrm>
          <a:prstGeom prst="roundRect">
            <a:avLst/>
          </a:prstGeom>
          <a:solidFill>
            <a:schemeClr val="bg1"/>
          </a:solidFill>
          <a:ln w="31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2"/>
                </a:solidFill>
              </a:rPr>
              <a:t>Governance based on skills,</a:t>
            </a:r>
          </a:p>
          <a:p>
            <a:pPr algn="ctr"/>
            <a:r>
              <a:rPr lang="en-GB" sz="2000" dirty="0" smtClean="0">
                <a:solidFill>
                  <a:schemeClr val="tx2"/>
                </a:solidFill>
              </a:rPr>
              <a:t>For the benefit of all.</a:t>
            </a:r>
            <a:endParaRPr lang="en-GB" sz="2000" dirty="0">
              <a:solidFill>
                <a:schemeClr val="tx2"/>
              </a:solidFill>
            </a:endParaRPr>
          </a:p>
        </p:txBody>
      </p:sp>
      <p:sp>
        <p:nvSpPr>
          <p:cNvPr id="12" name="Rounded Rectangle 11"/>
          <p:cNvSpPr/>
          <p:nvPr/>
        </p:nvSpPr>
        <p:spPr>
          <a:xfrm>
            <a:off x="3419872" y="2956827"/>
            <a:ext cx="2304256" cy="1775520"/>
          </a:xfrm>
          <a:prstGeom prst="roundRect">
            <a:avLst/>
          </a:prstGeom>
          <a:solidFill>
            <a:schemeClr val="bg1"/>
          </a:solidFill>
          <a:ln w="31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2"/>
                </a:solidFill>
              </a:rPr>
              <a:t>Friendly rivalry </a:t>
            </a:r>
            <a:r>
              <a:rPr lang="en-GB" sz="2000" b="1" dirty="0" smtClean="0">
                <a:solidFill>
                  <a:schemeClr val="tx2"/>
                </a:solidFill>
              </a:rPr>
              <a:t>AND</a:t>
            </a:r>
            <a:r>
              <a:rPr lang="en-GB" sz="2000" dirty="0" smtClean="0">
                <a:solidFill>
                  <a:schemeClr val="tx2"/>
                </a:solidFill>
              </a:rPr>
              <a:t> sharing best practice.</a:t>
            </a:r>
            <a:endParaRPr lang="en-GB" sz="2000" dirty="0">
              <a:solidFill>
                <a:schemeClr val="tx2"/>
              </a:solidFill>
            </a:endParaRPr>
          </a:p>
        </p:txBody>
      </p:sp>
      <p:sp>
        <p:nvSpPr>
          <p:cNvPr id="13" name="Rounded Rectangle 12"/>
          <p:cNvSpPr/>
          <p:nvPr/>
        </p:nvSpPr>
        <p:spPr>
          <a:xfrm>
            <a:off x="5958154" y="1588675"/>
            <a:ext cx="2556284" cy="1775520"/>
          </a:xfrm>
          <a:prstGeom prst="roundRect">
            <a:avLst/>
          </a:prstGeom>
          <a:solidFill>
            <a:schemeClr val="bg1"/>
          </a:solidFill>
          <a:ln w="31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2"/>
                </a:solidFill>
              </a:rPr>
              <a:t>Every school to embrace its unique ethos and construction.</a:t>
            </a:r>
            <a:endParaRPr lang="en-GB" sz="2000" dirty="0">
              <a:solidFill>
                <a:schemeClr val="tx2"/>
              </a:solidFill>
            </a:endParaRPr>
          </a:p>
        </p:txBody>
      </p:sp>
      <p:sp>
        <p:nvSpPr>
          <p:cNvPr id="14" name="Title 1"/>
          <p:cNvSpPr txBox="1">
            <a:spLocks/>
          </p:cNvSpPr>
          <p:nvPr/>
        </p:nvSpPr>
        <p:spPr>
          <a:xfrm>
            <a:off x="457200" y="116632"/>
            <a:ext cx="8229600" cy="1080120"/>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2"/>
                </a:solidFill>
                <a:latin typeface="+mj-lt"/>
                <a:ea typeface="+mj-ea"/>
                <a:cs typeface="+mj-cs"/>
              </a:defRPr>
            </a:lvl1pPr>
          </a:lstStyle>
          <a:p>
            <a:r>
              <a:rPr lang="en-GB" dirty="0" smtClean="0">
                <a:solidFill>
                  <a:srgbClr val="0033CC"/>
                </a:solidFill>
              </a:rPr>
              <a:t>Wimborne Academy Trust</a:t>
            </a:r>
          </a:p>
          <a:p>
            <a:r>
              <a:rPr lang="en-GB" dirty="0" smtClean="0">
                <a:solidFill>
                  <a:srgbClr val="0033CC"/>
                </a:solidFill>
              </a:rPr>
              <a:t>Growing from great foundations</a:t>
            </a:r>
            <a:endParaRPr lang="en-GB" dirty="0">
              <a:solidFill>
                <a:srgbClr val="0033CC"/>
              </a:solidFill>
            </a:endParaRPr>
          </a:p>
        </p:txBody>
      </p:sp>
    </p:spTree>
    <p:extLst>
      <p:ext uri="{BB962C8B-B14F-4D97-AF65-F5344CB8AC3E}">
        <p14:creationId xmlns:p14="http://schemas.microsoft.com/office/powerpoint/2010/main" val="12238299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403648" y="1124744"/>
            <a:ext cx="6624736" cy="4176463"/>
          </a:xfrm>
          <a:prstGeom prst="ellipse">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400" b="1" u="sng" dirty="0" smtClean="0">
                <a:solidFill>
                  <a:schemeClr val="bg1"/>
                </a:solidFill>
              </a:rPr>
              <a:t>The children </a:t>
            </a:r>
            <a:r>
              <a:rPr lang="en-GB" sz="4400" b="1" dirty="0" smtClean="0">
                <a:solidFill>
                  <a:schemeClr val="bg1"/>
                </a:solidFill>
              </a:rPr>
              <a:t>benefit from us being Stronger </a:t>
            </a:r>
          </a:p>
          <a:p>
            <a:pPr algn="ctr"/>
            <a:r>
              <a:rPr lang="en-GB" sz="4400" b="1" dirty="0" smtClean="0">
                <a:solidFill>
                  <a:schemeClr val="bg1"/>
                </a:solidFill>
              </a:rPr>
              <a:t>Together</a:t>
            </a:r>
            <a:endParaRPr lang="en-GB" sz="4400" dirty="0">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772400" cy="1470025"/>
          </a:xfrm>
        </p:spPr>
        <p:txBody>
          <a:bodyPr/>
          <a:lstStyle/>
          <a:p>
            <a:r>
              <a:rPr lang="en-GB" dirty="0" smtClean="0"/>
              <a:t>Questions &amp; Comments</a:t>
            </a:r>
            <a:endParaRPr lang="en-GB" dirty="0"/>
          </a:p>
        </p:txBody>
      </p:sp>
      <p:sp>
        <p:nvSpPr>
          <p:cNvPr id="3" name="TextBox 2"/>
          <p:cNvSpPr txBox="1"/>
          <p:nvPr/>
        </p:nvSpPr>
        <p:spPr>
          <a:xfrm>
            <a:off x="1187624" y="2852936"/>
            <a:ext cx="6696744" cy="2954655"/>
          </a:xfrm>
          <a:prstGeom prst="rect">
            <a:avLst/>
          </a:prstGeom>
          <a:noFill/>
        </p:spPr>
        <p:txBody>
          <a:bodyPr wrap="square" rtlCol="0">
            <a:spAutoFit/>
          </a:bodyPr>
          <a:lstStyle/>
          <a:p>
            <a:pPr algn="ctr"/>
            <a:r>
              <a:rPr lang="en-GB" sz="2800" dirty="0" smtClean="0">
                <a:solidFill>
                  <a:srgbClr val="002060"/>
                </a:solidFill>
              </a:rPr>
              <a:t>If you have further questions or points of view, these can be sent to:</a:t>
            </a:r>
          </a:p>
          <a:p>
            <a:pPr algn="ctr"/>
            <a:endParaRPr lang="en-GB" dirty="0" smtClean="0"/>
          </a:p>
          <a:p>
            <a:pPr algn="ctr"/>
            <a:r>
              <a:rPr lang="en-GB" sz="2800" b="1" dirty="0" smtClean="0">
                <a:solidFill>
                  <a:srgbClr val="0033CC"/>
                </a:solidFill>
              </a:rPr>
              <a:t> </a:t>
            </a:r>
            <a:r>
              <a:rPr lang="en-GB" sz="2800" b="1" dirty="0" smtClean="0">
                <a:solidFill>
                  <a:srgbClr val="0033CC"/>
                </a:solidFill>
                <a:hlinkClick r:id="rId3"/>
              </a:rPr>
              <a:t>watfeedback@yahoo.co.uk</a:t>
            </a:r>
            <a:endParaRPr lang="en-GB" sz="2800" b="1" dirty="0" smtClean="0">
              <a:solidFill>
                <a:srgbClr val="0033CC"/>
              </a:solidFill>
            </a:endParaRPr>
          </a:p>
          <a:p>
            <a:pPr algn="ctr"/>
            <a:endParaRPr lang="en-GB" sz="2800" b="1" dirty="0" smtClean="0">
              <a:solidFill>
                <a:srgbClr val="0033CC"/>
              </a:solidFill>
            </a:endParaRPr>
          </a:p>
          <a:p>
            <a:pPr algn="ctr"/>
            <a:r>
              <a:rPr lang="en-GB" sz="2800" dirty="0" smtClean="0">
                <a:solidFill>
                  <a:srgbClr val="002060"/>
                </a:solidFill>
              </a:rPr>
              <a:t>Or alternatively send in your feedback on the forms supplied</a:t>
            </a:r>
            <a:endParaRPr lang="en-GB" sz="2800" dirty="0">
              <a:solidFill>
                <a:srgbClr val="002060"/>
              </a:solidFill>
            </a:endParaRPr>
          </a:p>
        </p:txBody>
      </p:sp>
      <p:sp>
        <p:nvSpPr>
          <p:cNvPr id="4" name="Title 1"/>
          <p:cNvSpPr txBox="1">
            <a:spLocks/>
          </p:cNvSpPr>
          <p:nvPr/>
        </p:nvSpPr>
        <p:spPr>
          <a:xfrm>
            <a:off x="611560" y="1700808"/>
            <a:ext cx="7772400" cy="14700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2"/>
                </a:solidFill>
                <a:latin typeface="+mj-lt"/>
                <a:ea typeface="+mj-ea"/>
                <a:cs typeface="+mj-cs"/>
              </a:defRPr>
            </a:lvl1pPr>
          </a:lstStyle>
          <a:p>
            <a:r>
              <a:rPr lang="en-GB" dirty="0" smtClean="0"/>
              <a:t>We want to hear your views</a:t>
            </a:r>
          </a:p>
        </p:txBody>
      </p:sp>
    </p:spTree>
    <p:extLst>
      <p:ext uri="{BB962C8B-B14F-4D97-AF65-F5344CB8AC3E}">
        <p14:creationId xmlns:p14="http://schemas.microsoft.com/office/powerpoint/2010/main" val="325516811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1018</TotalTime>
  <Words>1984</Words>
  <Application>Microsoft Office PowerPoint</Application>
  <PresentationFormat>On-screen Show (4:3)</PresentationFormat>
  <Paragraphs>264</Paragraphs>
  <Slides>18</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Wingdings</vt:lpstr>
      <vt:lpstr>Office Theme</vt:lpstr>
      <vt:lpstr>PowerPoint Presentation</vt:lpstr>
      <vt:lpstr>Our vision for the future of education across our schools </vt:lpstr>
      <vt:lpstr>Our Proposal</vt:lpstr>
      <vt:lpstr>Why a formal Partnership?</vt:lpstr>
      <vt:lpstr>What it means for our schools</vt:lpstr>
      <vt:lpstr>PowerPoint Presentation</vt:lpstr>
      <vt:lpstr>A Multi Academy Trust model</vt:lpstr>
      <vt:lpstr>The Proposed Governance of the Trust</vt:lpstr>
      <vt:lpstr>The Academy Trust Governance roles</vt:lpstr>
      <vt:lpstr>What stays the same</vt:lpstr>
      <vt:lpstr>What it means for Hayeswood First?</vt:lpstr>
      <vt:lpstr>Project Key phases</vt:lpstr>
      <vt:lpstr>Project Timeline</vt:lpstr>
      <vt:lpstr>Project delivered through a series of work-streams</vt:lpstr>
      <vt:lpstr>What are the risks?</vt:lpstr>
      <vt:lpstr>PowerPoint Presentation</vt:lpstr>
      <vt:lpstr>PowerPoint Presentation</vt:lpstr>
      <vt:lpstr>Questions &amp; Comments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LHC</dc:creator>
  <cp:lastModifiedBy>teacher</cp:lastModifiedBy>
  <cp:revision>111</cp:revision>
  <dcterms:created xsi:type="dcterms:W3CDTF">2014-06-09T08:25:47Z</dcterms:created>
  <dcterms:modified xsi:type="dcterms:W3CDTF">2014-11-25T21:10:50Z</dcterms:modified>
</cp:coreProperties>
</file>